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7" r:id="rId3"/>
    <p:sldId id="259" r:id="rId4"/>
    <p:sldId id="260" r:id="rId5"/>
    <p:sldId id="261" r:id="rId6"/>
    <p:sldId id="262" r:id="rId7"/>
    <p:sldId id="323" r:id="rId8"/>
    <p:sldId id="324" r:id="rId9"/>
    <p:sldId id="327" r:id="rId10"/>
    <p:sldId id="325" r:id="rId11"/>
    <p:sldId id="326" r:id="rId12"/>
    <p:sldId id="328" r:id="rId13"/>
    <p:sldId id="329" r:id="rId14"/>
    <p:sldId id="330" r:id="rId15"/>
    <p:sldId id="331" r:id="rId16"/>
    <p:sldId id="332" r:id="rId17"/>
    <p:sldId id="278" r:id="rId18"/>
    <p:sldId id="279" r:id="rId19"/>
    <p:sldId id="334" r:id="rId20"/>
    <p:sldId id="333" r:id="rId21"/>
    <p:sldId id="280" r:id="rId22"/>
    <p:sldId id="281" r:id="rId23"/>
    <p:sldId id="282" r:id="rId24"/>
    <p:sldId id="283" r:id="rId25"/>
    <p:sldId id="284" r:id="rId26"/>
    <p:sldId id="285" r:id="rId27"/>
    <p:sldId id="286" r:id="rId28"/>
    <p:sldId id="287"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3" r:id="rId53"/>
    <p:sldId id="314" r:id="rId54"/>
    <p:sldId id="315" r:id="rId55"/>
    <p:sldId id="316" r:id="rId56"/>
    <p:sldId id="317" r:id="rId57"/>
    <p:sldId id="318" r:id="rId58"/>
    <p:sldId id="319" r:id="rId59"/>
    <p:sldId id="320" r:id="rId60"/>
    <p:sldId id="321" r:id="rId61"/>
    <p:sldId id="32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92" autoAdjust="0"/>
    <p:restoredTop sz="94660"/>
  </p:normalViewPr>
  <p:slideViewPr>
    <p:cSldViewPr snapToGrid="0">
      <p:cViewPr varScale="1">
        <p:scale>
          <a:sx n="85" d="100"/>
          <a:sy n="85" d="100"/>
        </p:scale>
        <p:origin x="52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4F90-92BB-4750-B5EE-83299D259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E4F8DC-3D50-480D-B01B-F318403EF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A05B10-CBE6-4690-A1FE-E78D4E50FD66}"/>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5" name="Footer Placeholder 4">
            <a:extLst>
              <a:ext uri="{FF2B5EF4-FFF2-40B4-BE49-F238E27FC236}">
                <a16:creationId xmlns:a16="http://schemas.microsoft.com/office/drawing/2014/main" id="{DD271C95-EED1-4CB1-AEA8-1E69C17230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D58DA5-E2DA-4801-85F3-053FF3735001}"/>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396100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CC6A-C67F-45B1-B400-66BDE43817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6A8FA5-CC00-4165-A1BF-5E3E139122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C04B6D-1AF4-4CFA-A161-3C2FB698CCEC}"/>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5" name="Footer Placeholder 4">
            <a:extLst>
              <a:ext uri="{FF2B5EF4-FFF2-40B4-BE49-F238E27FC236}">
                <a16:creationId xmlns:a16="http://schemas.microsoft.com/office/drawing/2014/main" id="{0142377F-C569-4AB6-B7D5-FCE51FC8F0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7E0490-608F-4942-8430-9A8E997C05CA}"/>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2244921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A0736-4C0E-4940-A41B-C2E3165F59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50D11-D5A6-4A9F-80AF-22E6610989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B72D39-9371-4749-8D7C-4F12B6ACED46}"/>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5" name="Footer Placeholder 4">
            <a:extLst>
              <a:ext uri="{FF2B5EF4-FFF2-40B4-BE49-F238E27FC236}">
                <a16:creationId xmlns:a16="http://schemas.microsoft.com/office/drawing/2014/main" id="{A6FE1D12-3710-413A-894F-888BCA1809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18E577-54D5-42F1-B1CD-D1B91F101F33}"/>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313678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C066-8605-4136-B6FD-077A265213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24CB2F-9539-4EB2-B8F3-B1D17B7D4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3A2C81-1673-4C64-919C-8E9225FC8207}"/>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5" name="Footer Placeholder 4">
            <a:extLst>
              <a:ext uri="{FF2B5EF4-FFF2-40B4-BE49-F238E27FC236}">
                <a16:creationId xmlns:a16="http://schemas.microsoft.com/office/drawing/2014/main" id="{EE36893C-B01F-4EAE-A757-CBB55132E8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59CE44-8C19-4080-BF78-7C2BC8791FB1}"/>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299003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CD4F-29BC-445B-888E-027A3EAE5C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24F405-CB87-4FB8-9B3D-DF63F2B57D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B72F57-2E4C-478C-A1E2-BF4DC76B29CA}"/>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5" name="Footer Placeholder 4">
            <a:extLst>
              <a:ext uri="{FF2B5EF4-FFF2-40B4-BE49-F238E27FC236}">
                <a16:creationId xmlns:a16="http://schemas.microsoft.com/office/drawing/2014/main" id="{83F86724-B845-45C7-A910-2A247A071B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F1653-6DB2-4F6F-92A7-5FD23B94F935}"/>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218980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61AF-01F7-4591-84C0-35D446D443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CBC940-1AA2-4186-A719-F4FA85D2E8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BEBAE7-7242-45F9-9BDE-3F2495221C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E6A98A-FA52-4413-AF77-BFAE2B4CCE59}"/>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6" name="Footer Placeholder 5">
            <a:extLst>
              <a:ext uri="{FF2B5EF4-FFF2-40B4-BE49-F238E27FC236}">
                <a16:creationId xmlns:a16="http://schemas.microsoft.com/office/drawing/2014/main" id="{22E8A7EC-418B-4FA4-832F-EE2D83B7C9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F95752-7080-43B5-A06C-D553AEFABFC2}"/>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208408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59A7-CAB4-40DC-82AC-0B02A8FF76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C6AA0-4B26-4D8E-816C-6FEC37E26E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206E9A-C2DF-466F-BCAB-06994BF81C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BEADA0-17AE-4B8A-92A6-73CADCA44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5CF62-93B4-43E3-9601-51A88C5713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2656F1-261D-4D14-91DE-B0262B568F80}"/>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8" name="Footer Placeholder 7">
            <a:extLst>
              <a:ext uri="{FF2B5EF4-FFF2-40B4-BE49-F238E27FC236}">
                <a16:creationId xmlns:a16="http://schemas.microsoft.com/office/drawing/2014/main" id="{F956F101-34C2-4C94-97C1-14C992FDDD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A7D5F2-8B7C-426E-B7AF-BE44E2A02BF7}"/>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175271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61894-437B-4806-B1D0-9E04130920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1F8E7E-74AD-4860-923B-708E489EACB7}"/>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4" name="Footer Placeholder 3">
            <a:extLst>
              <a:ext uri="{FF2B5EF4-FFF2-40B4-BE49-F238E27FC236}">
                <a16:creationId xmlns:a16="http://schemas.microsoft.com/office/drawing/2014/main" id="{96933047-7660-4557-8AF6-34C5AE1653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A4DF57-1CB9-4187-8028-37F92C49805A}"/>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301076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A6D50C-6F4C-4C0D-AC84-9BF7851D940D}"/>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3" name="Footer Placeholder 2">
            <a:extLst>
              <a:ext uri="{FF2B5EF4-FFF2-40B4-BE49-F238E27FC236}">
                <a16:creationId xmlns:a16="http://schemas.microsoft.com/office/drawing/2014/main" id="{34615130-4BD8-425B-876F-131D86851D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BA90E9E-8674-4E6E-8F06-69DD8417C395}"/>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150447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3951-33B7-46F9-8AC5-8359DFFFAE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A9D8A9-D9DB-4676-A03F-2DF78AFF65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4A56E7-6B08-4C69-9C93-CDD357194F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EE81AB-CD22-4101-BA1B-B14B46971267}"/>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6" name="Footer Placeholder 5">
            <a:extLst>
              <a:ext uri="{FF2B5EF4-FFF2-40B4-BE49-F238E27FC236}">
                <a16:creationId xmlns:a16="http://schemas.microsoft.com/office/drawing/2014/main" id="{86B832D7-46C3-49CA-8B7F-CB25C288EC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343A00-2508-497F-B2E0-3CAC331813EA}"/>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224772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7426-E9D5-4FD1-9FFE-9AE81DD11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526CD4-37B0-4D28-B7A0-1CC548542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25AC9E-EE83-474D-A6E8-2A42167C7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42A99-6C42-43F1-B997-75B39D808CC1}"/>
              </a:ext>
            </a:extLst>
          </p:cNvPr>
          <p:cNvSpPr>
            <a:spLocks noGrp="1"/>
          </p:cNvSpPr>
          <p:nvPr>
            <p:ph type="dt" sz="half" idx="10"/>
          </p:nvPr>
        </p:nvSpPr>
        <p:spPr/>
        <p:txBody>
          <a:bodyPr/>
          <a:lstStyle/>
          <a:p>
            <a:fld id="{9380BFC7-37A0-43C7-B0B0-EA7A6A8C4943}" type="datetimeFigureOut">
              <a:rPr lang="en-IN" smtClean="0"/>
              <a:t>30-07-2022</a:t>
            </a:fld>
            <a:endParaRPr lang="en-IN"/>
          </a:p>
        </p:txBody>
      </p:sp>
      <p:sp>
        <p:nvSpPr>
          <p:cNvPr id="6" name="Footer Placeholder 5">
            <a:extLst>
              <a:ext uri="{FF2B5EF4-FFF2-40B4-BE49-F238E27FC236}">
                <a16:creationId xmlns:a16="http://schemas.microsoft.com/office/drawing/2014/main" id="{BB32B50A-E1DF-42E0-9F15-D83A12A099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4425DA-E688-4582-BFA4-6A49F7294586}"/>
              </a:ext>
            </a:extLst>
          </p:cNvPr>
          <p:cNvSpPr>
            <a:spLocks noGrp="1"/>
          </p:cNvSpPr>
          <p:nvPr>
            <p:ph type="sldNum" sz="quarter" idx="12"/>
          </p:nvPr>
        </p:nvSpPr>
        <p:spPr/>
        <p:txBody>
          <a:bodyPr/>
          <a:lstStyle/>
          <a:p>
            <a:fld id="{3423EFF3-D081-4B47-8F4E-27B4E45DD320}" type="slidenum">
              <a:rPr lang="en-IN" smtClean="0"/>
              <a:t>‹#›</a:t>
            </a:fld>
            <a:endParaRPr lang="en-IN"/>
          </a:p>
        </p:txBody>
      </p:sp>
    </p:spTree>
    <p:extLst>
      <p:ext uri="{BB962C8B-B14F-4D97-AF65-F5344CB8AC3E}">
        <p14:creationId xmlns:p14="http://schemas.microsoft.com/office/powerpoint/2010/main" val="35957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D9E5E-20EF-4BBB-B448-168AD9ECBC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FE0DB9-AEE4-4E58-BE18-94B50E2375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9FFBCA-94AA-4062-A9DB-C1D0DB5F39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0BFC7-37A0-43C7-B0B0-EA7A6A8C4943}" type="datetimeFigureOut">
              <a:rPr lang="en-IN" smtClean="0"/>
              <a:t>30-07-2022</a:t>
            </a:fld>
            <a:endParaRPr lang="en-IN"/>
          </a:p>
        </p:txBody>
      </p:sp>
      <p:sp>
        <p:nvSpPr>
          <p:cNvPr id="5" name="Footer Placeholder 4">
            <a:extLst>
              <a:ext uri="{FF2B5EF4-FFF2-40B4-BE49-F238E27FC236}">
                <a16:creationId xmlns:a16="http://schemas.microsoft.com/office/drawing/2014/main" id="{F29A3B82-2729-491F-9370-7CD53D5BD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23B6D8F-C805-4E0A-ADCA-5A0F0CA48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3EFF3-D081-4B47-8F4E-27B4E45DD320}" type="slidenum">
              <a:rPr lang="en-IN" smtClean="0"/>
              <a:t>‹#›</a:t>
            </a:fld>
            <a:endParaRPr lang="en-IN"/>
          </a:p>
        </p:txBody>
      </p:sp>
    </p:spTree>
    <p:extLst>
      <p:ext uri="{BB962C8B-B14F-4D97-AF65-F5344CB8AC3E}">
        <p14:creationId xmlns:p14="http://schemas.microsoft.com/office/powerpoint/2010/main" val="228618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en.wikipedia.org/wiki/Quadratic_programming"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80038-2989-B958-FD48-72D35235B183}"/>
              </a:ext>
            </a:extLst>
          </p:cNvPr>
          <p:cNvSpPr txBox="1"/>
          <p:nvPr/>
        </p:nvSpPr>
        <p:spPr>
          <a:xfrm>
            <a:off x="506028" y="355106"/>
            <a:ext cx="4785064" cy="369332"/>
          </a:xfrm>
          <a:prstGeom prst="rect">
            <a:avLst/>
          </a:prstGeom>
          <a:noFill/>
        </p:spPr>
        <p:txBody>
          <a:bodyPr wrap="square" rtlCol="0">
            <a:spAutoFit/>
          </a:bodyPr>
          <a:lstStyle/>
          <a:p>
            <a:r>
              <a:rPr lang="en-IN" dirty="0">
                <a:solidFill>
                  <a:schemeClr val="bg1">
                    <a:lumMod val="65000"/>
                  </a:schemeClr>
                </a:solidFill>
              </a:rPr>
              <a:t>Microsoft Learn Student Ambassador </a:t>
            </a:r>
          </a:p>
        </p:txBody>
      </p:sp>
      <p:sp>
        <p:nvSpPr>
          <p:cNvPr id="3" name="TextBox 2">
            <a:extLst>
              <a:ext uri="{FF2B5EF4-FFF2-40B4-BE49-F238E27FC236}">
                <a16:creationId xmlns:a16="http://schemas.microsoft.com/office/drawing/2014/main" id="{65770C5E-9E9F-6A43-6C9F-36E24F24E54A}"/>
              </a:ext>
            </a:extLst>
          </p:cNvPr>
          <p:cNvSpPr txBox="1"/>
          <p:nvPr/>
        </p:nvSpPr>
        <p:spPr>
          <a:xfrm>
            <a:off x="506028" y="1100477"/>
            <a:ext cx="9800947" cy="249299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ML-101: A Perfect Introduction</a:t>
            </a:r>
          </a:p>
          <a:p>
            <a:endParaRPr lang="en-US" sz="3600" dirty="0">
              <a:solidFill>
                <a:schemeClr val="bg1"/>
              </a:solidFill>
              <a:latin typeface="Times New Roman" panose="02020603050405020304" pitchFamily="18" charset="0"/>
              <a:cs typeface="Times New Roman" panose="02020603050405020304" pitchFamily="18" charset="0"/>
            </a:endParaRPr>
          </a:p>
          <a:p>
            <a:pPr algn="ctr"/>
            <a:r>
              <a:rPr lang="en-US" sz="2400" dirty="0">
                <a:solidFill>
                  <a:schemeClr val="bg1"/>
                </a:solidFill>
                <a:latin typeface="Times New Roman" panose="02020603050405020304" pitchFamily="18" charset="0"/>
                <a:cs typeface="Times New Roman" panose="02020603050405020304" pitchFamily="18" charset="0"/>
              </a:rPr>
              <a:t>Hands-on Machine Learning</a:t>
            </a:r>
          </a:p>
          <a:p>
            <a:pPr algn="ctr"/>
            <a:r>
              <a:rPr lang="en-US" sz="2400" dirty="0">
                <a:solidFill>
                  <a:schemeClr val="bg1"/>
                </a:solidFill>
                <a:latin typeface="Times New Roman" panose="02020603050405020304" pitchFamily="18" charset="0"/>
                <a:cs typeface="Times New Roman" panose="02020603050405020304" pitchFamily="18" charset="0"/>
              </a:rPr>
              <a:t>Powered by Artificial Intelligence</a:t>
            </a:r>
          </a:p>
          <a:p>
            <a:endParaRPr lang="en-IN" dirty="0">
              <a:solidFill>
                <a:schemeClr val="bg1"/>
              </a:solidFill>
            </a:endParaRPr>
          </a:p>
        </p:txBody>
      </p:sp>
      <p:sp>
        <p:nvSpPr>
          <p:cNvPr id="4" name="TextBox 3">
            <a:extLst>
              <a:ext uri="{FF2B5EF4-FFF2-40B4-BE49-F238E27FC236}">
                <a16:creationId xmlns:a16="http://schemas.microsoft.com/office/drawing/2014/main" id="{FAE3F853-CFE5-2DC8-4FB5-1F56CA6C34F3}"/>
              </a:ext>
            </a:extLst>
          </p:cNvPr>
          <p:cNvSpPr txBox="1"/>
          <p:nvPr/>
        </p:nvSpPr>
        <p:spPr>
          <a:xfrm>
            <a:off x="506028" y="4568635"/>
            <a:ext cx="3440096" cy="369332"/>
          </a:xfrm>
          <a:prstGeom prst="rect">
            <a:avLst/>
          </a:prstGeom>
          <a:noFill/>
        </p:spPr>
        <p:txBody>
          <a:bodyPr wrap="square" rtlCol="0">
            <a:spAutoFit/>
          </a:bodyPr>
          <a:lstStyle/>
          <a:p>
            <a:r>
              <a:rPr lang="en-IN" dirty="0">
                <a:solidFill>
                  <a:schemeClr val="bg1">
                    <a:lumMod val="85000"/>
                  </a:schemeClr>
                </a:solidFill>
              </a:rPr>
              <a:t>30-July-2022, 6:15 PM (IST)</a:t>
            </a:r>
          </a:p>
        </p:txBody>
      </p:sp>
      <p:sp>
        <p:nvSpPr>
          <p:cNvPr id="5" name="TextBox 4">
            <a:extLst>
              <a:ext uri="{FF2B5EF4-FFF2-40B4-BE49-F238E27FC236}">
                <a16:creationId xmlns:a16="http://schemas.microsoft.com/office/drawing/2014/main" id="{C8392B68-41C9-6480-EC26-3FCAC478A527}"/>
              </a:ext>
            </a:extLst>
          </p:cNvPr>
          <p:cNvSpPr txBox="1"/>
          <p:nvPr/>
        </p:nvSpPr>
        <p:spPr>
          <a:xfrm>
            <a:off x="506028" y="3661729"/>
            <a:ext cx="3440096" cy="615553"/>
          </a:xfrm>
          <a:prstGeom prst="rect">
            <a:avLst/>
          </a:prstGeom>
          <a:noFill/>
        </p:spPr>
        <p:txBody>
          <a:bodyPr wrap="square" rtlCol="0">
            <a:spAutoFit/>
          </a:bodyPr>
          <a:lstStyle/>
          <a:p>
            <a:pPr marL="285750" indent="-285750">
              <a:buFontTx/>
              <a:buChar char="-"/>
            </a:pPr>
            <a:r>
              <a:rPr lang="en-IN" sz="1600" dirty="0">
                <a:solidFill>
                  <a:schemeClr val="bg1">
                    <a:lumMod val="85000"/>
                  </a:schemeClr>
                </a:solidFill>
              </a:rPr>
              <a:t>Shubham Varma (Alpha MLSA)</a:t>
            </a:r>
          </a:p>
          <a:p>
            <a:pPr marL="285750" indent="-285750">
              <a:buFontTx/>
              <a:buChar char="-"/>
            </a:pPr>
            <a:r>
              <a:rPr lang="en-IN" dirty="0">
                <a:solidFill>
                  <a:schemeClr val="bg1">
                    <a:lumMod val="85000"/>
                  </a:schemeClr>
                </a:solidFill>
              </a:rPr>
              <a:t>Khushi Trivedi </a:t>
            </a:r>
            <a:r>
              <a:rPr lang="en-IN" sz="1400" dirty="0">
                <a:solidFill>
                  <a:schemeClr val="bg1">
                    <a:lumMod val="85000"/>
                  </a:schemeClr>
                </a:solidFill>
              </a:rPr>
              <a:t>(Alpha MLSA)</a:t>
            </a:r>
            <a:endParaRPr lang="en-IN" sz="1600" dirty="0">
              <a:solidFill>
                <a:schemeClr val="bg1">
                  <a:lumMod val="85000"/>
                </a:schemeClr>
              </a:solidFill>
            </a:endParaRPr>
          </a:p>
        </p:txBody>
      </p:sp>
    </p:spTree>
    <p:extLst>
      <p:ext uri="{BB962C8B-B14F-4D97-AF65-F5344CB8AC3E}">
        <p14:creationId xmlns:p14="http://schemas.microsoft.com/office/powerpoint/2010/main" val="2413503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D3A6-DCC5-6AB5-4159-B6F1D723D525}"/>
              </a:ext>
            </a:extLst>
          </p:cNvPr>
          <p:cNvSpPr txBox="1">
            <a:spLocks/>
          </p:cNvSpPr>
          <p:nvPr/>
        </p:nvSpPr>
        <p:spPr>
          <a:xfrm>
            <a:off x="1086643" y="38118"/>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w="3175" cmpd="sng">
                  <a:noFill/>
                </a:ln>
                <a:solidFill>
                  <a:schemeClr val="bg1"/>
                </a:solidFill>
                <a:effectLst/>
                <a:uLnTx/>
                <a:uFillTx/>
                <a:latin typeface="Corbel" panose="020B0503020204020204"/>
                <a:ea typeface="+mj-ea"/>
                <a:cs typeface="+mj-cs"/>
              </a:rPr>
              <a:t>Types of Machine Learning Algorithms</a:t>
            </a:r>
          </a:p>
        </p:txBody>
      </p:sp>
      <p:sp>
        <p:nvSpPr>
          <p:cNvPr id="4" name="Rectangle: Rounded Corners 3">
            <a:extLst>
              <a:ext uri="{FF2B5EF4-FFF2-40B4-BE49-F238E27FC236}">
                <a16:creationId xmlns:a16="http://schemas.microsoft.com/office/drawing/2014/main" id="{01AFDEFC-8022-2969-5F71-DAB0DDB54257}"/>
              </a:ext>
            </a:extLst>
          </p:cNvPr>
          <p:cNvSpPr/>
          <p:nvPr/>
        </p:nvSpPr>
        <p:spPr>
          <a:xfrm>
            <a:off x="949910" y="1624614"/>
            <a:ext cx="2098089" cy="1315231"/>
          </a:xfrm>
          <a:prstGeom prst="roundRect">
            <a:avLst/>
          </a:prstGeom>
          <a:solidFill>
            <a:schemeClr val="accent4">
              <a:lumMod val="60000"/>
              <a:lumOff val="40000"/>
            </a:schemeClr>
          </a:solidFill>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AF3B4BDB-C894-16FF-371A-6518DA2D618B}"/>
              </a:ext>
            </a:extLst>
          </p:cNvPr>
          <p:cNvSpPr/>
          <p:nvPr/>
        </p:nvSpPr>
        <p:spPr>
          <a:xfrm>
            <a:off x="4633504" y="1624608"/>
            <a:ext cx="2003269" cy="1315231"/>
          </a:xfrm>
          <a:prstGeom prst="roundRect">
            <a:avLst/>
          </a:prstGeom>
          <a:solidFill>
            <a:schemeClr val="accent4">
              <a:lumMod val="60000"/>
              <a:lumOff val="40000"/>
            </a:schemeClr>
          </a:solidFill>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57CF1967-EC7F-BEE3-C005-A7FC4CC145C9}"/>
              </a:ext>
            </a:extLst>
          </p:cNvPr>
          <p:cNvSpPr/>
          <p:nvPr/>
        </p:nvSpPr>
        <p:spPr>
          <a:xfrm>
            <a:off x="8317099" y="1624609"/>
            <a:ext cx="2003268" cy="1315230"/>
          </a:xfrm>
          <a:prstGeom prst="roundRect">
            <a:avLst/>
          </a:prstGeom>
          <a:solidFill>
            <a:schemeClr val="accent4">
              <a:lumMod val="60000"/>
              <a:lumOff val="40000"/>
            </a:schemeClr>
          </a:solidFill>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239F1469-3351-3721-04F7-D94B4B306F86}"/>
              </a:ext>
            </a:extLst>
          </p:cNvPr>
          <p:cNvSpPr txBox="1"/>
          <p:nvPr/>
        </p:nvSpPr>
        <p:spPr>
          <a:xfrm flipH="1">
            <a:off x="1034222" y="1897502"/>
            <a:ext cx="1825852" cy="769441"/>
          </a:xfrm>
          <a:prstGeom prst="rect">
            <a:avLst/>
          </a:prstGeom>
          <a:noFill/>
        </p:spPr>
        <p:txBody>
          <a:bodyPr wrap="square" rtlCol="0">
            <a:spAutoFit/>
          </a:bodyPr>
          <a:lstStyle/>
          <a:p>
            <a:pPr algn="ctr"/>
            <a:r>
              <a:rPr lang="en-IN" sz="2200" b="1" dirty="0">
                <a:effectLst>
                  <a:outerShdw blurRad="38100" dist="38100" dir="2700000" algn="tl">
                    <a:srgbClr val="000000">
                      <a:alpha val="43137"/>
                    </a:srgbClr>
                  </a:outerShdw>
                </a:effectLst>
              </a:rPr>
              <a:t>Supervised Learning</a:t>
            </a:r>
          </a:p>
        </p:txBody>
      </p:sp>
      <p:sp>
        <p:nvSpPr>
          <p:cNvPr id="8" name="TextBox 7">
            <a:extLst>
              <a:ext uri="{FF2B5EF4-FFF2-40B4-BE49-F238E27FC236}">
                <a16:creationId xmlns:a16="http://schemas.microsoft.com/office/drawing/2014/main" id="{91DD8BA8-1938-EB73-DE17-02D21C2A4F02}"/>
              </a:ext>
            </a:extLst>
          </p:cNvPr>
          <p:cNvSpPr txBox="1"/>
          <p:nvPr/>
        </p:nvSpPr>
        <p:spPr>
          <a:xfrm flipH="1">
            <a:off x="4722212" y="1897501"/>
            <a:ext cx="1825852" cy="769441"/>
          </a:xfrm>
          <a:prstGeom prst="rect">
            <a:avLst/>
          </a:prstGeom>
          <a:noFill/>
        </p:spPr>
        <p:txBody>
          <a:bodyPr wrap="square" rtlCol="0">
            <a:spAutoFit/>
          </a:bodyPr>
          <a:lstStyle/>
          <a:p>
            <a:pPr algn="ctr"/>
            <a:r>
              <a:rPr lang="en-IN" sz="2200" b="1" dirty="0">
                <a:effectLst>
                  <a:outerShdw blurRad="38100" dist="38100" dir="2700000" algn="tl">
                    <a:srgbClr val="000000">
                      <a:alpha val="43137"/>
                    </a:srgbClr>
                  </a:outerShdw>
                </a:effectLst>
              </a:rPr>
              <a:t>Unsupervised Learning</a:t>
            </a:r>
          </a:p>
        </p:txBody>
      </p:sp>
      <p:sp>
        <p:nvSpPr>
          <p:cNvPr id="9" name="TextBox 8">
            <a:extLst>
              <a:ext uri="{FF2B5EF4-FFF2-40B4-BE49-F238E27FC236}">
                <a16:creationId xmlns:a16="http://schemas.microsoft.com/office/drawing/2014/main" id="{CB578F1B-9E56-47E2-5F75-8FABADF266E2}"/>
              </a:ext>
            </a:extLst>
          </p:cNvPr>
          <p:cNvSpPr txBox="1"/>
          <p:nvPr/>
        </p:nvSpPr>
        <p:spPr>
          <a:xfrm flipH="1">
            <a:off x="8265213" y="1897501"/>
            <a:ext cx="2107040" cy="769441"/>
          </a:xfrm>
          <a:prstGeom prst="rect">
            <a:avLst/>
          </a:prstGeom>
          <a:noFill/>
        </p:spPr>
        <p:txBody>
          <a:bodyPr wrap="square" rtlCol="0">
            <a:spAutoFit/>
          </a:bodyPr>
          <a:lstStyle/>
          <a:p>
            <a:pPr algn="ctr"/>
            <a:r>
              <a:rPr lang="en-IN" sz="2200" b="1" dirty="0">
                <a:effectLst>
                  <a:outerShdw blurRad="38100" dist="38100" dir="2700000" algn="tl">
                    <a:srgbClr val="000000">
                      <a:alpha val="43137"/>
                    </a:srgbClr>
                  </a:outerShdw>
                </a:effectLst>
              </a:rPr>
              <a:t>Reinforcement Learning</a:t>
            </a:r>
          </a:p>
        </p:txBody>
      </p:sp>
      <p:pic>
        <p:nvPicPr>
          <p:cNvPr id="13" name="Picture 12">
            <a:extLst>
              <a:ext uri="{FF2B5EF4-FFF2-40B4-BE49-F238E27FC236}">
                <a16:creationId xmlns:a16="http://schemas.microsoft.com/office/drawing/2014/main" id="{6A90B15D-79B8-EB65-7B8C-8D8704A13C43}"/>
              </a:ext>
            </a:extLst>
          </p:cNvPr>
          <p:cNvPicPr>
            <a:picLocks noChangeAspect="1"/>
          </p:cNvPicPr>
          <p:nvPr/>
        </p:nvPicPr>
        <p:blipFill rotWithShape="1">
          <a:blip r:embed="rId3">
            <a:extLst>
              <a:ext uri="{28A0092B-C50C-407E-A947-70E740481C1C}">
                <a14:useLocalDpi xmlns:a14="http://schemas.microsoft.com/office/drawing/2010/main" val="0"/>
              </a:ext>
            </a:extLst>
          </a:blip>
          <a:srcRect r="72183"/>
          <a:stretch/>
        </p:blipFill>
        <p:spPr>
          <a:xfrm>
            <a:off x="1034222" y="3600229"/>
            <a:ext cx="1775475" cy="1467055"/>
          </a:xfrm>
          <a:prstGeom prst="rect">
            <a:avLst/>
          </a:prstGeom>
        </p:spPr>
      </p:pic>
      <p:pic>
        <p:nvPicPr>
          <p:cNvPr id="15" name="Picture 14">
            <a:extLst>
              <a:ext uri="{FF2B5EF4-FFF2-40B4-BE49-F238E27FC236}">
                <a16:creationId xmlns:a16="http://schemas.microsoft.com/office/drawing/2014/main" id="{A751FC74-2B0E-40A0-F7BD-26AC89FA4ACD}"/>
              </a:ext>
            </a:extLst>
          </p:cNvPr>
          <p:cNvPicPr>
            <a:picLocks noChangeAspect="1"/>
          </p:cNvPicPr>
          <p:nvPr/>
        </p:nvPicPr>
        <p:blipFill rotWithShape="1">
          <a:blip r:embed="rId3">
            <a:extLst>
              <a:ext uri="{28A0092B-C50C-407E-A947-70E740481C1C}">
                <a14:useLocalDpi xmlns:a14="http://schemas.microsoft.com/office/drawing/2010/main" val="0"/>
              </a:ext>
            </a:extLst>
          </a:blip>
          <a:srcRect l="40141" r="34792"/>
          <a:stretch/>
        </p:blipFill>
        <p:spPr>
          <a:xfrm>
            <a:off x="4864267" y="3600228"/>
            <a:ext cx="1599930" cy="1467055"/>
          </a:xfrm>
          <a:prstGeom prst="rect">
            <a:avLst/>
          </a:prstGeom>
        </p:spPr>
      </p:pic>
      <p:pic>
        <p:nvPicPr>
          <p:cNvPr id="17" name="Picture 16">
            <a:extLst>
              <a:ext uri="{FF2B5EF4-FFF2-40B4-BE49-F238E27FC236}">
                <a16:creationId xmlns:a16="http://schemas.microsoft.com/office/drawing/2014/main" id="{EAA96BBF-B8EA-BA9F-7F8D-418F80FCAF7C}"/>
              </a:ext>
            </a:extLst>
          </p:cNvPr>
          <p:cNvPicPr>
            <a:picLocks noChangeAspect="1"/>
          </p:cNvPicPr>
          <p:nvPr/>
        </p:nvPicPr>
        <p:blipFill rotWithShape="1">
          <a:blip r:embed="rId3">
            <a:extLst>
              <a:ext uri="{28A0092B-C50C-407E-A947-70E740481C1C}">
                <a14:useLocalDpi xmlns:a14="http://schemas.microsoft.com/office/drawing/2010/main" val="0"/>
              </a:ext>
            </a:extLst>
          </a:blip>
          <a:srcRect l="74933"/>
          <a:stretch/>
        </p:blipFill>
        <p:spPr>
          <a:xfrm>
            <a:off x="8518768" y="3600228"/>
            <a:ext cx="1599929" cy="1467055"/>
          </a:xfrm>
          <a:prstGeom prst="rect">
            <a:avLst/>
          </a:prstGeom>
        </p:spPr>
      </p:pic>
    </p:spTree>
    <p:extLst>
      <p:ext uri="{BB962C8B-B14F-4D97-AF65-F5344CB8AC3E}">
        <p14:creationId xmlns:p14="http://schemas.microsoft.com/office/powerpoint/2010/main" val="224341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t="2000" r="3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54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0CE54-DD2D-AA46-14D0-2C52A95E7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664" y="484155"/>
            <a:ext cx="5533217" cy="2334826"/>
          </a:xfrm>
          <a:prstGeom prst="rect">
            <a:avLst/>
          </a:prstGeom>
        </p:spPr>
      </p:pic>
      <p:sp>
        <p:nvSpPr>
          <p:cNvPr id="4" name="TextBox 3">
            <a:extLst>
              <a:ext uri="{FF2B5EF4-FFF2-40B4-BE49-F238E27FC236}">
                <a16:creationId xmlns:a16="http://schemas.microsoft.com/office/drawing/2014/main" id="{BFFE0974-ED0A-4151-04A5-442C2C97B090}"/>
              </a:ext>
            </a:extLst>
          </p:cNvPr>
          <p:cNvSpPr txBox="1"/>
          <p:nvPr/>
        </p:nvSpPr>
        <p:spPr>
          <a:xfrm>
            <a:off x="387210" y="1159125"/>
            <a:ext cx="9215919" cy="492443"/>
          </a:xfrm>
          <a:prstGeom prst="rect">
            <a:avLst/>
          </a:prstGeom>
          <a:noFill/>
        </p:spPr>
        <p:txBody>
          <a:bodyPr wrap="square" rtlCol="0">
            <a:spAutoFit/>
          </a:bodyPr>
          <a:lstStyle/>
          <a:p>
            <a:pPr defTabSz="457200"/>
            <a:r>
              <a:rPr lang="en-US" sz="2600" b="1" u="sng" dirty="0">
                <a:solidFill>
                  <a:schemeClr val="bg1"/>
                </a:solidFill>
                <a:latin typeface="Corbel" panose="020B0503020204020204"/>
              </a:rPr>
              <a:t>Supervised Machine Learning</a:t>
            </a:r>
          </a:p>
        </p:txBody>
      </p:sp>
      <p:sp>
        <p:nvSpPr>
          <p:cNvPr id="7" name="Rectangle 6">
            <a:extLst>
              <a:ext uri="{FF2B5EF4-FFF2-40B4-BE49-F238E27FC236}">
                <a16:creationId xmlns:a16="http://schemas.microsoft.com/office/drawing/2014/main" id="{196CB948-BC61-53C5-997C-A94BE17BEA38}"/>
              </a:ext>
            </a:extLst>
          </p:cNvPr>
          <p:cNvSpPr/>
          <p:nvPr/>
        </p:nvSpPr>
        <p:spPr>
          <a:xfrm>
            <a:off x="768949" y="3613212"/>
            <a:ext cx="6125592" cy="2857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854DA728-3873-FCFF-6DA7-98F2749C6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 y="3730032"/>
            <a:ext cx="5481360" cy="2740680"/>
          </a:xfrm>
          <a:prstGeom prst="rect">
            <a:avLst/>
          </a:prstGeom>
        </p:spPr>
      </p:pic>
      <p:sp>
        <p:nvSpPr>
          <p:cNvPr id="10" name="TextBox 9">
            <a:extLst>
              <a:ext uri="{FF2B5EF4-FFF2-40B4-BE49-F238E27FC236}">
                <a16:creationId xmlns:a16="http://schemas.microsoft.com/office/drawing/2014/main" id="{22EEF486-AB05-4994-BF93-265382A2C920}"/>
              </a:ext>
            </a:extLst>
          </p:cNvPr>
          <p:cNvSpPr txBox="1"/>
          <p:nvPr/>
        </p:nvSpPr>
        <p:spPr>
          <a:xfrm>
            <a:off x="1376038" y="2818981"/>
            <a:ext cx="32669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2">
                    <a:lumMod val="90000"/>
                  </a:schemeClr>
                </a:solidFill>
              </a:rPr>
              <a:t>Labels are given with the data </a:t>
            </a:r>
          </a:p>
        </p:txBody>
      </p:sp>
    </p:spTree>
    <p:extLst>
      <p:ext uri="{BB962C8B-B14F-4D97-AF65-F5344CB8AC3E}">
        <p14:creationId xmlns:p14="http://schemas.microsoft.com/office/powerpoint/2010/main" val="152783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10F5A-806C-0517-6FA5-6D1234261822}"/>
              </a:ext>
            </a:extLst>
          </p:cNvPr>
          <p:cNvSpPr txBox="1"/>
          <p:nvPr/>
        </p:nvSpPr>
        <p:spPr>
          <a:xfrm>
            <a:off x="626907" y="777386"/>
            <a:ext cx="9215919" cy="492443"/>
          </a:xfrm>
          <a:prstGeom prst="rect">
            <a:avLst/>
          </a:prstGeom>
          <a:noFill/>
        </p:spPr>
        <p:txBody>
          <a:bodyPr wrap="square" rtlCol="0">
            <a:spAutoFit/>
          </a:bodyPr>
          <a:lstStyle/>
          <a:p>
            <a:pPr defTabSz="457200"/>
            <a:r>
              <a:rPr lang="en-US" sz="2600" b="1" u="sng" dirty="0">
                <a:solidFill>
                  <a:schemeClr val="bg1"/>
                </a:solidFill>
                <a:latin typeface="Corbel" panose="020B0503020204020204"/>
              </a:rPr>
              <a:t>Unsupervised Machine Learning</a:t>
            </a:r>
          </a:p>
        </p:txBody>
      </p:sp>
      <p:pic>
        <p:nvPicPr>
          <p:cNvPr id="1026" name="Picture 2" descr="Unsupervised Learning - Machine Learning Algorithms - TechVidvan">
            <a:extLst>
              <a:ext uri="{FF2B5EF4-FFF2-40B4-BE49-F238E27FC236}">
                <a16:creationId xmlns:a16="http://schemas.microsoft.com/office/drawing/2014/main" id="{DD8BDE22-B70A-0B50-BA2B-7E4925FCE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16" y="2106395"/>
            <a:ext cx="7652473" cy="286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E4781A-0ECB-E93D-65DE-5E83C21A670F}"/>
              </a:ext>
            </a:extLst>
          </p:cNvPr>
          <p:cNvSpPr txBox="1"/>
          <p:nvPr/>
        </p:nvSpPr>
        <p:spPr>
          <a:xfrm>
            <a:off x="8380520" y="1503446"/>
            <a:ext cx="3266982"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2">
                    <a:lumMod val="90000"/>
                  </a:schemeClr>
                </a:solidFill>
              </a:rPr>
              <a:t>No labels given to the data </a:t>
            </a:r>
          </a:p>
        </p:txBody>
      </p:sp>
    </p:spTree>
    <p:extLst>
      <p:ext uri="{BB962C8B-B14F-4D97-AF65-F5344CB8AC3E}">
        <p14:creationId xmlns:p14="http://schemas.microsoft.com/office/powerpoint/2010/main" val="277544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D070BE9-6925-6A47-F6FA-FE537538A5D8}"/>
              </a:ext>
            </a:extLst>
          </p:cNvPr>
          <p:cNvGraphicFramePr>
            <a:graphicFrameLocks noGrp="1"/>
          </p:cNvGraphicFramePr>
          <p:nvPr>
            <p:extLst>
              <p:ext uri="{D42A27DB-BD31-4B8C-83A1-F6EECF244321}">
                <p14:modId xmlns:p14="http://schemas.microsoft.com/office/powerpoint/2010/main" val="3973805911"/>
              </p:ext>
            </p:extLst>
          </p:nvPr>
        </p:nvGraphicFramePr>
        <p:xfrm>
          <a:off x="452761" y="639743"/>
          <a:ext cx="9357064" cy="4131008"/>
        </p:xfrm>
        <a:graphic>
          <a:graphicData uri="http://schemas.openxmlformats.org/drawingml/2006/table">
            <a:tbl>
              <a:tblPr firstRow="1" bandRow="1">
                <a:tableStyleId>{8799B23B-EC83-4686-B30A-512413B5E67A}</a:tableStyleId>
              </a:tblPr>
              <a:tblGrid>
                <a:gridCol w="4678532">
                  <a:extLst>
                    <a:ext uri="{9D8B030D-6E8A-4147-A177-3AD203B41FA5}">
                      <a16:colId xmlns:a16="http://schemas.microsoft.com/office/drawing/2014/main" val="4024913081"/>
                    </a:ext>
                  </a:extLst>
                </a:gridCol>
                <a:gridCol w="4678532">
                  <a:extLst>
                    <a:ext uri="{9D8B030D-6E8A-4147-A177-3AD203B41FA5}">
                      <a16:colId xmlns:a16="http://schemas.microsoft.com/office/drawing/2014/main" val="1660781951"/>
                    </a:ext>
                  </a:extLst>
                </a:gridCol>
              </a:tblGrid>
              <a:tr h="656288">
                <a:tc>
                  <a:txBody>
                    <a:bodyPr/>
                    <a:lstStyle/>
                    <a:p>
                      <a:pPr algn="ctr"/>
                      <a:r>
                        <a:rPr lang="en-IN" sz="2000" u="sng" dirty="0">
                          <a:solidFill>
                            <a:schemeClr val="bg1"/>
                          </a:solidFill>
                        </a:rPr>
                        <a:t>Supervised ML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u="sng" dirty="0">
                          <a:solidFill>
                            <a:schemeClr val="bg1"/>
                          </a:solidFill>
                        </a:rPr>
                        <a:t>Unsupervised ML</a:t>
                      </a:r>
                    </a:p>
                  </a:txBody>
                  <a:tcPr/>
                </a:tc>
                <a:extLst>
                  <a:ext uri="{0D108BD9-81ED-4DB2-BD59-A6C34878D82A}">
                    <a16:rowId xmlns:a16="http://schemas.microsoft.com/office/drawing/2014/main" val="3304674612"/>
                  </a:ext>
                </a:extLst>
              </a:tr>
              <a:tr h="626457">
                <a:tc>
                  <a:txBody>
                    <a:bodyPr/>
                    <a:lstStyle/>
                    <a:p>
                      <a:pPr marL="285750" indent="-285750">
                        <a:buFont typeface="Arial" panose="020B0604020202020204" pitchFamily="34" charset="0"/>
                        <a:buChar char="•"/>
                      </a:pPr>
                      <a:r>
                        <a:rPr lang="en-IN" dirty="0">
                          <a:solidFill>
                            <a:schemeClr val="bg1"/>
                          </a:solidFill>
                        </a:rPr>
                        <a:t>Labelled data is used</a:t>
                      </a:r>
                    </a:p>
                    <a:p>
                      <a:pPr marL="285750" indent="-285750">
                        <a:buFont typeface="Arial" panose="020B0604020202020204" pitchFamily="34" charset="0"/>
                        <a:buChar char="•"/>
                      </a:pPr>
                      <a:endParaRPr lang="en-IN" dirty="0">
                        <a:solidFill>
                          <a:schemeClr val="bg1"/>
                        </a:solidFill>
                      </a:endParaRPr>
                    </a:p>
                  </a:txBody>
                  <a:tcPr/>
                </a:tc>
                <a:tc>
                  <a:txBody>
                    <a:bodyPr/>
                    <a:lstStyle/>
                    <a:p>
                      <a:pPr marL="285750" indent="-285750">
                        <a:buFont typeface="Arial" panose="020B0604020202020204" pitchFamily="34" charset="0"/>
                        <a:buChar char="•"/>
                      </a:pPr>
                      <a:r>
                        <a:rPr lang="en-IN" dirty="0">
                          <a:solidFill>
                            <a:schemeClr val="bg1"/>
                          </a:solidFill>
                        </a:rPr>
                        <a:t>Labels are not used in the data.</a:t>
                      </a:r>
                    </a:p>
                  </a:txBody>
                  <a:tcPr/>
                </a:tc>
                <a:extLst>
                  <a:ext uri="{0D108BD9-81ED-4DB2-BD59-A6C34878D82A}">
                    <a16:rowId xmlns:a16="http://schemas.microsoft.com/office/drawing/2014/main" val="2023957393"/>
                  </a:ext>
                </a:extLst>
              </a:tr>
              <a:tr h="894939">
                <a:tc>
                  <a:txBody>
                    <a:bodyPr/>
                    <a:lstStyle/>
                    <a:p>
                      <a:pPr marL="285750" indent="-285750">
                        <a:buFont typeface="Arial" panose="020B0604020202020204" pitchFamily="34" charset="0"/>
                        <a:buChar char="•"/>
                      </a:pPr>
                      <a:r>
                        <a:rPr lang="en-IN" u="sng" dirty="0">
                          <a:solidFill>
                            <a:schemeClr val="bg1"/>
                          </a:solidFill>
                        </a:rPr>
                        <a:t>Input and output data </a:t>
                      </a:r>
                      <a:r>
                        <a:rPr lang="en-IN" dirty="0">
                          <a:solidFill>
                            <a:schemeClr val="bg1"/>
                          </a:solidFill>
                        </a:rPr>
                        <a:t>provided to the model.</a:t>
                      </a:r>
                    </a:p>
                    <a:p>
                      <a:pPr marL="285750" indent="-285750">
                        <a:buFont typeface="Arial" panose="020B0604020202020204" pitchFamily="34" charset="0"/>
                        <a:buChar char="•"/>
                      </a:pPr>
                      <a:endParaRPr lang="en-IN" dirty="0">
                        <a:solidFill>
                          <a:schemeClr val="bg1"/>
                        </a:solidFill>
                      </a:endParaRPr>
                    </a:p>
                  </a:txBody>
                  <a:tcPr/>
                </a:tc>
                <a:tc>
                  <a:txBody>
                    <a:bodyPr/>
                    <a:lstStyle/>
                    <a:p>
                      <a:pPr marL="285750" indent="-285750">
                        <a:buFont typeface="Arial" panose="020B0604020202020204" pitchFamily="34" charset="0"/>
                        <a:buChar char="•"/>
                      </a:pPr>
                      <a:r>
                        <a:rPr lang="en-IN" u="sng" dirty="0">
                          <a:solidFill>
                            <a:schemeClr val="bg1"/>
                          </a:solidFill>
                        </a:rPr>
                        <a:t>Only </a:t>
                      </a:r>
                      <a:r>
                        <a:rPr lang="en-IN" dirty="0">
                          <a:solidFill>
                            <a:schemeClr val="bg1"/>
                          </a:solidFill>
                        </a:rPr>
                        <a:t>the </a:t>
                      </a:r>
                      <a:r>
                        <a:rPr lang="en-IN" u="sng" dirty="0">
                          <a:solidFill>
                            <a:schemeClr val="bg1"/>
                          </a:solidFill>
                        </a:rPr>
                        <a:t>input data </a:t>
                      </a:r>
                      <a:r>
                        <a:rPr lang="en-IN" dirty="0">
                          <a:solidFill>
                            <a:schemeClr val="bg1"/>
                          </a:solidFill>
                        </a:rPr>
                        <a:t>is provided to the model</a:t>
                      </a:r>
                    </a:p>
                  </a:txBody>
                  <a:tcPr/>
                </a:tc>
                <a:extLst>
                  <a:ext uri="{0D108BD9-81ED-4DB2-BD59-A6C34878D82A}">
                    <a16:rowId xmlns:a16="http://schemas.microsoft.com/office/drawing/2014/main" val="566381238"/>
                  </a:ext>
                </a:extLst>
              </a:tr>
              <a:tr h="626457">
                <a:tc>
                  <a:txBody>
                    <a:bodyPr/>
                    <a:lstStyle/>
                    <a:p>
                      <a:pPr marL="285750" indent="-285750">
                        <a:buFont typeface="Arial" panose="020B0604020202020204" pitchFamily="34" charset="0"/>
                        <a:buChar char="•"/>
                      </a:pPr>
                      <a:r>
                        <a:rPr lang="en-IN" dirty="0">
                          <a:solidFill>
                            <a:schemeClr val="bg1"/>
                          </a:solidFill>
                        </a:rPr>
                        <a:t>It ne</a:t>
                      </a:r>
                      <a:r>
                        <a:rPr lang="en-IN" u="sng" dirty="0">
                          <a:solidFill>
                            <a:schemeClr val="bg1"/>
                          </a:solidFill>
                        </a:rPr>
                        <a:t>eds supervision</a:t>
                      </a:r>
                      <a:r>
                        <a:rPr lang="en-IN" dirty="0">
                          <a:solidFill>
                            <a:schemeClr val="bg1"/>
                          </a:solidFill>
                        </a:rPr>
                        <a:t>.</a:t>
                      </a:r>
                    </a:p>
                    <a:p>
                      <a:pPr marL="285750" indent="-285750">
                        <a:buFont typeface="Arial" panose="020B0604020202020204" pitchFamily="34" charset="0"/>
                        <a:buChar char="•"/>
                      </a:pPr>
                      <a:endParaRPr lang="en-IN" dirty="0">
                        <a:solidFill>
                          <a:schemeClr val="bg1"/>
                        </a:solidFill>
                      </a:endParaRPr>
                    </a:p>
                  </a:txBody>
                  <a:tcPr/>
                </a:tc>
                <a:tc>
                  <a:txBody>
                    <a:bodyPr/>
                    <a:lstStyle/>
                    <a:p>
                      <a:pPr marL="285750" indent="-285750">
                        <a:buFont typeface="Arial" panose="020B0604020202020204" pitchFamily="34" charset="0"/>
                        <a:buChar char="•"/>
                      </a:pPr>
                      <a:r>
                        <a:rPr lang="en-IN" dirty="0">
                          <a:solidFill>
                            <a:schemeClr val="bg1"/>
                          </a:solidFill>
                        </a:rPr>
                        <a:t>Doesn’t need any supervision.</a:t>
                      </a:r>
                    </a:p>
                  </a:txBody>
                  <a:tcPr/>
                </a:tc>
                <a:extLst>
                  <a:ext uri="{0D108BD9-81ED-4DB2-BD59-A6C34878D82A}">
                    <a16:rowId xmlns:a16="http://schemas.microsoft.com/office/drawing/2014/main" val="3074094910"/>
                  </a:ext>
                </a:extLst>
              </a:tr>
              <a:tr h="626457">
                <a:tc>
                  <a:txBody>
                    <a:bodyPr/>
                    <a:lstStyle/>
                    <a:p>
                      <a:pPr marL="285750" indent="-285750">
                        <a:buFont typeface="Arial" panose="020B0604020202020204" pitchFamily="34" charset="0"/>
                        <a:buChar char="•"/>
                      </a:pPr>
                      <a:r>
                        <a:rPr lang="en-IN" dirty="0">
                          <a:solidFill>
                            <a:schemeClr val="bg1"/>
                          </a:solidFill>
                        </a:rPr>
                        <a:t>Produces </a:t>
                      </a:r>
                      <a:r>
                        <a:rPr lang="en-IN" u="sng" dirty="0">
                          <a:solidFill>
                            <a:schemeClr val="bg1"/>
                          </a:solidFill>
                        </a:rPr>
                        <a:t>accurate results</a:t>
                      </a:r>
                      <a:r>
                        <a:rPr lang="en-IN" dirty="0">
                          <a:solidFill>
                            <a:schemeClr val="bg1"/>
                          </a:solidFill>
                        </a:rPr>
                        <a:t>.</a:t>
                      </a:r>
                    </a:p>
                    <a:p>
                      <a:pPr marL="285750" indent="-285750">
                        <a:buFont typeface="Arial" panose="020B0604020202020204" pitchFamily="34" charset="0"/>
                        <a:buChar char="•"/>
                      </a:pPr>
                      <a:endParaRPr lang="en-IN" dirty="0">
                        <a:solidFill>
                          <a:schemeClr val="bg1"/>
                        </a:solidFill>
                      </a:endParaRPr>
                    </a:p>
                  </a:txBody>
                  <a:tcPr/>
                </a:tc>
                <a:tc>
                  <a:txBody>
                    <a:bodyPr/>
                    <a:lstStyle/>
                    <a:p>
                      <a:pPr marL="285750" indent="-285750">
                        <a:buFont typeface="Arial" panose="020B0604020202020204" pitchFamily="34" charset="0"/>
                        <a:buChar char="•"/>
                      </a:pPr>
                      <a:r>
                        <a:rPr lang="en-IN" u="none" dirty="0">
                          <a:solidFill>
                            <a:schemeClr val="bg1"/>
                          </a:solidFill>
                        </a:rPr>
                        <a:t>Gives </a:t>
                      </a:r>
                      <a:r>
                        <a:rPr lang="en-IN" u="sng" dirty="0">
                          <a:solidFill>
                            <a:schemeClr val="bg1"/>
                          </a:solidFill>
                        </a:rPr>
                        <a:t>less accurate </a:t>
                      </a:r>
                      <a:r>
                        <a:rPr lang="en-IN" dirty="0">
                          <a:solidFill>
                            <a:schemeClr val="bg1"/>
                          </a:solidFill>
                        </a:rPr>
                        <a:t>results.</a:t>
                      </a:r>
                    </a:p>
                  </a:txBody>
                  <a:tcPr/>
                </a:tc>
                <a:extLst>
                  <a:ext uri="{0D108BD9-81ED-4DB2-BD59-A6C34878D82A}">
                    <a16:rowId xmlns:a16="http://schemas.microsoft.com/office/drawing/2014/main" val="2401746169"/>
                  </a:ext>
                </a:extLst>
              </a:tr>
              <a:tr h="626457">
                <a:tc>
                  <a:txBody>
                    <a:bodyPr/>
                    <a:lstStyle/>
                    <a:p>
                      <a:pPr marL="285750" indent="-285750">
                        <a:buFont typeface="Arial" panose="020B0604020202020204" pitchFamily="34" charset="0"/>
                        <a:buChar char="•"/>
                      </a:pPr>
                      <a:r>
                        <a:rPr lang="en-IN" dirty="0">
                          <a:solidFill>
                            <a:schemeClr val="bg1"/>
                          </a:solidFill>
                        </a:rPr>
                        <a:t>We need to first </a:t>
                      </a:r>
                      <a:r>
                        <a:rPr lang="en-IN" u="sng" dirty="0">
                          <a:solidFill>
                            <a:schemeClr val="bg1"/>
                          </a:solidFill>
                        </a:rPr>
                        <a:t>train the model </a:t>
                      </a:r>
                      <a:r>
                        <a:rPr lang="en-IN" dirty="0">
                          <a:solidFill>
                            <a:schemeClr val="bg1"/>
                          </a:solidFill>
                        </a:rPr>
                        <a:t>and then it predicts output.</a:t>
                      </a:r>
                    </a:p>
                  </a:txBody>
                  <a:tcPr/>
                </a:tc>
                <a:tc>
                  <a:txBody>
                    <a:bodyPr/>
                    <a:lstStyle/>
                    <a:p>
                      <a:pPr marL="285750" indent="-285750">
                        <a:buFont typeface="Arial" panose="020B0604020202020204" pitchFamily="34" charset="0"/>
                        <a:buChar char="•"/>
                      </a:pPr>
                      <a:r>
                        <a:rPr lang="en-IN" dirty="0">
                          <a:solidFill>
                            <a:schemeClr val="bg1"/>
                          </a:solidFill>
                        </a:rPr>
                        <a:t>The model </a:t>
                      </a:r>
                      <a:r>
                        <a:rPr lang="en-IN" u="sng" dirty="0">
                          <a:solidFill>
                            <a:schemeClr val="bg1"/>
                          </a:solidFill>
                        </a:rPr>
                        <a:t>learns on its own </a:t>
                      </a:r>
                      <a:r>
                        <a:rPr lang="en-IN" dirty="0">
                          <a:solidFill>
                            <a:schemeClr val="bg1"/>
                          </a:solidFill>
                        </a:rPr>
                        <a:t>like a child learns with his experiences.</a:t>
                      </a:r>
                    </a:p>
                  </a:txBody>
                  <a:tcPr/>
                </a:tc>
                <a:extLst>
                  <a:ext uri="{0D108BD9-81ED-4DB2-BD59-A6C34878D82A}">
                    <a16:rowId xmlns:a16="http://schemas.microsoft.com/office/drawing/2014/main" val="321795811"/>
                  </a:ext>
                </a:extLst>
              </a:tr>
            </a:tbl>
          </a:graphicData>
        </a:graphic>
      </p:graphicFrame>
    </p:spTree>
    <p:extLst>
      <p:ext uri="{BB962C8B-B14F-4D97-AF65-F5344CB8AC3E}">
        <p14:creationId xmlns:p14="http://schemas.microsoft.com/office/powerpoint/2010/main" val="162553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E6A77-8427-8C14-BF5B-C3F02BDF6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916" y="1940326"/>
            <a:ext cx="5923936" cy="3418255"/>
          </a:xfrm>
          <a:prstGeom prst="rect">
            <a:avLst/>
          </a:prstGeom>
        </p:spPr>
      </p:pic>
      <p:sp>
        <p:nvSpPr>
          <p:cNvPr id="4" name="TextBox 3">
            <a:extLst>
              <a:ext uri="{FF2B5EF4-FFF2-40B4-BE49-F238E27FC236}">
                <a16:creationId xmlns:a16="http://schemas.microsoft.com/office/drawing/2014/main" id="{72EC1136-A4D9-490E-6A34-C0F62A11B273}"/>
              </a:ext>
            </a:extLst>
          </p:cNvPr>
          <p:cNvSpPr txBox="1"/>
          <p:nvPr/>
        </p:nvSpPr>
        <p:spPr>
          <a:xfrm>
            <a:off x="412955" y="193783"/>
            <a:ext cx="9215919" cy="530915"/>
          </a:xfrm>
          <a:prstGeom prst="rect">
            <a:avLst/>
          </a:prstGeom>
          <a:noFill/>
        </p:spPr>
        <p:txBody>
          <a:bodyPr wrap="square" rtlCol="0">
            <a:spAutoFit/>
          </a:bodyPr>
          <a:lstStyle/>
          <a:p>
            <a:pPr defTabSz="457200"/>
            <a:r>
              <a:rPr lang="en-US" sz="2850" b="1" u="sng" dirty="0">
                <a:solidFill>
                  <a:schemeClr val="bg1"/>
                </a:solidFill>
                <a:latin typeface="Corbel" panose="020B0503020204020204"/>
              </a:rPr>
              <a:t>Reinforcement Learning:</a:t>
            </a:r>
          </a:p>
        </p:txBody>
      </p:sp>
      <p:sp>
        <p:nvSpPr>
          <p:cNvPr id="5" name="TextBox 4">
            <a:extLst>
              <a:ext uri="{FF2B5EF4-FFF2-40B4-BE49-F238E27FC236}">
                <a16:creationId xmlns:a16="http://schemas.microsoft.com/office/drawing/2014/main" id="{D63A3908-EAAF-991B-F0E1-375A8BBDDB4B}"/>
              </a:ext>
            </a:extLst>
          </p:cNvPr>
          <p:cNvSpPr txBox="1"/>
          <p:nvPr/>
        </p:nvSpPr>
        <p:spPr>
          <a:xfrm>
            <a:off x="1209367" y="919931"/>
            <a:ext cx="9497962" cy="707886"/>
          </a:xfrm>
          <a:prstGeom prst="rect">
            <a:avLst/>
          </a:prstGeom>
          <a:noFill/>
        </p:spPr>
        <p:txBody>
          <a:bodyPr wrap="square" rtlCol="0">
            <a:spAutoFit/>
          </a:bodyPr>
          <a:lstStyle/>
          <a:p>
            <a:r>
              <a:rPr lang="en-US" sz="2000" i="0" dirty="0">
                <a:solidFill>
                  <a:schemeClr val="bg1"/>
                </a:solidFill>
                <a:effectLst/>
                <a:latin typeface="+mj-lt"/>
              </a:rPr>
              <a:t>Reinforcement learning is a type of machine learning method where an intelligent agent (computer program) interacts with the environment and learns to act within that. </a:t>
            </a:r>
            <a:endParaRPr lang="en-IN" sz="2000" dirty="0">
              <a:solidFill>
                <a:schemeClr val="bg1"/>
              </a:solidFill>
              <a:latin typeface="+mj-lt"/>
            </a:endParaRPr>
          </a:p>
        </p:txBody>
      </p:sp>
      <p:sp>
        <p:nvSpPr>
          <p:cNvPr id="7" name="TextBox 6">
            <a:extLst>
              <a:ext uri="{FF2B5EF4-FFF2-40B4-BE49-F238E27FC236}">
                <a16:creationId xmlns:a16="http://schemas.microsoft.com/office/drawing/2014/main" id="{DAB6E2A5-91D8-3491-779F-9BBE597E09FE}"/>
              </a:ext>
            </a:extLst>
          </p:cNvPr>
          <p:cNvSpPr txBox="1"/>
          <p:nvPr/>
        </p:nvSpPr>
        <p:spPr>
          <a:xfrm>
            <a:off x="961871" y="4597362"/>
            <a:ext cx="4642516" cy="646331"/>
          </a:xfrm>
          <a:prstGeom prst="rect">
            <a:avLst/>
          </a:prstGeom>
          <a:noFill/>
        </p:spPr>
        <p:txBody>
          <a:bodyPr wrap="square">
            <a:spAutoFit/>
          </a:bodyPr>
          <a:lstStyle/>
          <a:p>
            <a:r>
              <a:rPr lang="en-US" i="0" dirty="0">
                <a:solidFill>
                  <a:schemeClr val="bg1"/>
                </a:solidFill>
                <a:effectLst/>
                <a:latin typeface="+mj-lt"/>
              </a:rPr>
              <a:t>How a Robotic dog learns the movement of his arms is an example of Reinforcement learning!</a:t>
            </a:r>
            <a:endParaRPr lang="en-IN" dirty="0"/>
          </a:p>
        </p:txBody>
      </p:sp>
      <p:pic>
        <p:nvPicPr>
          <p:cNvPr id="2052" name="Picture 4" descr="Robots Learning to Move like Animals – The Berkeley Artificial Intelligence  Research Blog">
            <a:extLst>
              <a:ext uri="{FF2B5EF4-FFF2-40B4-BE49-F238E27FC236}">
                <a16:creationId xmlns:a16="http://schemas.microsoft.com/office/drawing/2014/main" id="{D2A7403D-876D-E8BB-1646-026802630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64" y="2358371"/>
            <a:ext cx="5923936" cy="204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23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7900C-A01E-4086-2F4A-80023EF58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9" y="462116"/>
            <a:ext cx="4837471" cy="4837471"/>
          </a:xfrm>
          <a:prstGeom prst="rect">
            <a:avLst/>
          </a:prstGeom>
          <a:ln>
            <a:noFill/>
          </a:ln>
          <a:effectLst>
            <a:softEdge rad="112500"/>
          </a:effectLst>
        </p:spPr>
      </p:pic>
      <p:pic>
        <p:nvPicPr>
          <p:cNvPr id="5" name="Picture 4">
            <a:extLst>
              <a:ext uri="{FF2B5EF4-FFF2-40B4-BE49-F238E27FC236}">
                <a16:creationId xmlns:a16="http://schemas.microsoft.com/office/drawing/2014/main" id="{D26465CD-0510-F754-D2FF-42E138F23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718" y="647086"/>
            <a:ext cx="6580333" cy="4652501"/>
          </a:xfrm>
          <a:prstGeom prst="rect">
            <a:avLst/>
          </a:prstGeom>
          <a:ln>
            <a:noFill/>
          </a:ln>
          <a:effectLst>
            <a:softEdge rad="112500"/>
          </a:effectLst>
        </p:spPr>
      </p:pic>
    </p:spTree>
    <p:extLst>
      <p:ext uri="{BB962C8B-B14F-4D97-AF65-F5344CB8AC3E}">
        <p14:creationId xmlns:p14="http://schemas.microsoft.com/office/powerpoint/2010/main" val="1156169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53D2353-21AC-2183-1DC0-258AD1773938}"/>
              </a:ext>
            </a:extLst>
          </p:cNvPr>
          <p:cNvSpPr txBox="1"/>
          <p:nvPr/>
        </p:nvSpPr>
        <p:spPr>
          <a:xfrm>
            <a:off x="3762805" y="1788160"/>
            <a:ext cx="4663440" cy="2062103"/>
          </a:xfrm>
          <a:prstGeom prst="rect">
            <a:avLst/>
          </a:prstGeom>
          <a:noFill/>
        </p:spPr>
        <p:txBody>
          <a:bodyPr wrap="square" rtlCol="0">
            <a:spAutoFit/>
          </a:bodyPr>
          <a:lstStyle/>
          <a:p>
            <a:r>
              <a:rPr lang="en-US" sz="4800" b="1" u="sng" dirty="0">
                <a:solidFill>
                  <a:schemeClr val="bg1"/>
                </a:solidFill>
              </a:rPr>
              <a:t>Linear Regression</a:t>
            </a:r>
          </a:p>
          <a:p>
            <a:endParaRPr lang="en-US" sz="4800" i="1" dirty="0">
              <a:solidFill>
                <a:schemeClr val="bg1"/>
              </a:solidFill>
            </a:endParaRPr>
          </a:p>
          <a:p>
            <a:pPr algn="ctr"/>
            <a:r>
              <a:rPr lang="en-US" sz="3200" i="1" dirty="0">
                <a:solidFill>
                  <a:schemeClr val="bg1"/>
                </a:solidFill>
              </a:rPr>
              <a:t>(Supervised Learning)</a:t>
            </a:r>
            <a:endParaRPr lang="en-IN" sz="3200" i="1" dirty="0">
              <a:solidFill>
                <a:schemeClr val="bg1"/>
              </a:solidFill>
            </a:endParaRPr>
          </a:p>
        </p:txBody>
      </p:sp>
    </p:spTree>
    <p:extLst>
      <p:ext uri="{BB962C8B-B14F-4D97-AF65-F5344CB8AC3E}">
        <p14:creationId xmlns:p14="http://schemas.microsoft.com/office/powerpoint/2010/main" val="410751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9D17CA-0736-631A-621E-CB544C9CD09E}"/>
              </a:ext>
            </a:extLst>
          </p:cNvPr>
          <p:cNvSpPr txBox="1">
            <a:spLocks/>
          </p:cNvSpPr>
          <p:nvPr/>
        </p:nvSpPr>
        <p:spPr>
          <a:xfrm>
            <a:off x="1007985" y="-29546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w="3175" cmpd="sng">
                  <a:noFill/>
                </a:ln>
                <a:solidFill>
                  <a:schemeClr val="bg1"/>
                </a:solidFill>
                <a:effectLst/>
                <a:uLnTx/>
                <a:uFillTx/>
                <a:latin typeface="Corbel" panose="020B0503020204020204"/>
                <a:ea typeface="+mj-ea"/>
                <a:cs typeface="+mj-cs"/>
              </a:rPr>
              <a:t>What is Linear Regression?</a:t>
            </a:r>
          </a:p>
        </p:txBody>
      </p:sp>
      <p:sp>
        <p:nvSpPr>
          <p:cNvPr id="9" name="TextBox 8">
            <a:extLst>
              <a:ext uri="{FF2B5EF4-FFF2-40B4-BE49-F238E27FC236}">
                <a16:creationId xmlns:a16="http://schemas.microsoft.com/office/drawing/2014/main" id="{EF429005-72FB-B037-C935-7C42E073D085}"/>
              </a:ext>
            </a:extLst>
          </p:cNvPr>
          <p:cNvSpPr txBox="1"/>
          <p:nvPr/>
        </p:nvSpPr>
        <p:spPr>
          <a:xfrm>
            <a:off x="1007985" y="1162165"/>
            <a:ext cx="9215919" cy="1569660"/>
          </a:xfrm>
          <a:prstGeom prst="rect">
            <a:avLst/>
          </a:prstGeom>
          <a:noFill/>
        </p:spPr>
        <p:txBody>
          <a:bodyPr wrap="square" rtlCol="0">
            <a:spAutoFit/>
          </a:bodyPr>
          <a:lstStyle/>
          <a:p>
            <a:pPr marL="285750" indent="-285750" defTabSz="457200">
              <a:buFont typeface="Arial" panose="020B0604020202020204" pitchFamily="34" charset="0"/>
              <a:buChar char="•"/>
            </a:pPr>
            <a:r>
              <a:rPr lang="en-US" b="1" u="sng" dirty="0">
                <a:solidFill>
                  <a:schemeClr val="bg1"/>
                </a:solidFill>
                <a:latin typeface="Corbel" panose="020B0503020204020204"/>
              </a:rPr>
              <a:t>Linear</a:t>
            </a:r>
            <a:r>
              <a:rPr lang="en-US" dirty="0">
                <a:solidFill>
                  <a:schemeClr val="bg1"/>
                </a:solidFill>
                <a:latin typeface="Corbel" panose="020B0503020204020204"/>
              </a:rPr>
              <a:t> – Line</a:t>
            </a:r>
          </a:p>
          <a:p>
            <a:pPr marL="285750" indent="-285750" defTabSz="457200">
              <a:buFont typeface="Arial" panose="020B0604020202020204" pitchFamily="34" charset="0"/>
              <a:buChar char="•"/>
            </a:pPr>
            <a:r>
              <a:rPr lang="en-US" b="1" u="sng" dirty="0">
                <a:solidFill>
                  <a:schemeClr val="bg1"/>
                </a:solidFill>
                <a:latin typeface="Corbel" panose="020B0503020204020204"/>
              </a:rPr>
              <a:t>Regression</a:t>
            </a:r>
            <a:r>
              <a:rPr lang="en-US" dirty="0">
                <a:solidFill>
                  <a:schemeClr val="bg1"/>
                </a:solidFill>
                <a:latin typeface="Corbel" panose="020B0503020204020204"/>
              </a:rPr>
              <a:t> – relation between data points/ values </a:t>
            </a:r>
          </a:p>
          <a:p>
            <a:pPr defTabSz="457200"/>
            <a:endParaRPr lang="en-US" sz="600" dirty="0">
              <a:solidFill>
                <a:schemeClr val="bg1"/>
              </a:solidFill>
              <a:latin typeface="Corbel" panose="020B0503020204020204"/>
            </a:endParaRPr>
          </a:p>
          <a:p>
            <a:pPr algn="ctr" defTabSz="457200"/>
            <a:r>
              <a:rPr lang="en-US" dirty="0">
                <a:solidFill>
                  <a:schemeClr val="bg1"/>
                </a:solidFill>
                <a:latin typeface="Corbel" panose="020B0503020204020204"/>
              </a:rPr>
              <a:t>(one of which is a </a:t>
            </a:r>
            <a:r>
              <a:rPr lang="en-US" u="sng" dirty="0">
                <a:solidFill>
                  <a:schemeClr val="bg1"/>
                </a:solidFill>
                <a:latin typeface="Corbel" panose="020B0503020204020204"/>
              </a:rPr>
              <a:t>dependent variable </a:t>
            </a:r>
            <a:r>
              <a:rPr lang="en-US" dirty="0">
                <a:solidFill>
                  <a:schemeClr val="bg1"/>
                </a:solidFill>
                <a:latin typeface="Corbel" panose="020B0503020204020204"/>
              </a:rPr>
              <a:t>and another is </a:t>
            </a:r>
            <a:r>
              <a:rPr lang="en-US" u="sng" dirty="0">
                <a:solidFill>
                  <a:schemeClr val="bg1"/>
                </a:solidFill>
                <a:latin typeface="Corbel" panose="020B0503020204020204"/>
              </a:rPr>
              <a:t>independent variable)</a:t>
            </a:r>
          </a:p>
          <a:p>
            <a:pPr defTabSz="457200"/>
            <a:endParaRPr lang="en-US" dirty="0">
              <a:solidFill>
                <a:schemeClr val="bg1"/>
              </a:solidFill>
              <a:latin typeface="Corbel" panose="020B0503020204020204"/>
            </a:endParaRPr>
          </a:p>
          <a:p>
            <a:pPr defTabSz="457200"/>
            <a:endParaRPr lang="en-US" dirty="0">
              <a:solidFill>
                <a:schemeClr val="bg1"/>
              </a:solidFill>
              <a:latin typeface="Corbel" panose="020B0503020204020204"/>
            </a:endParaRPr>
          </a:p>
        </p:txBody>
      </p:sp>
      <p:sp>
        <p:nvSpPr>
          <p:cNvPr id="2" name="Thought Bubble: Cloud 1">
            <a:extLst>
              <a:ext uri="{FF2B5EF4-FFF2-40B4-BE49-F238E27FC236}">
                <a16:creationId xmlns:a16="http://schemas.microsoft.com/office/drawing/2014/main" id="{620A3838-ECF0-60F2-CE71-44466495E668}"/>
              </a:ext>
            </a:extLst>
          </p:cNvPr>
          <p:cNvSpPr/>
          <p:nvPr/>
        </p:nvSpPr>
        <p:spPr>
          <a:xfrm rot="317601">
            <a:off x="2313341" y="3143219"/>
            <a:ext cx="6605202" cy="3417387"/>
          </a:xfrm>
          <a:prstGeom prst="cloudCallout">
            <a:avLst>
              <a:gd name="adj1" fmla="val -66056"/>
              <a:gd name="adj2" fmla="val -612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7ACB6FCC-3D95-A125-4B8F-B252AEFA4671}"/>
              </a:ext>
            </a:extLst>
          </p:cNvPr>
          <p:cNvSpPr txBox="1"/>
          <p:nvPr/>
        </p:nvSpPr>
        <p:spPr>
          <a:xfrm>
            <a:off x="3091574" y="3559250"/>
            <a:ext cx="5048735" cy="2585323"/>
          </a:xfrm>
          <a:prstGeom prst="rect">
            <a:avLst/>
          </a:prstGeom>
          <a:noFill/>
        </p:spPr>
        <p:txBody>
          <a:bodyPr wrap="square">
            <a:spAutoFit/>
          </a:bodyPr>
          <a:lstStyle/>
          <a:p>
            <a:pPr algn="ctr"/>
            <a:r>
              <a:rPr lang="en-US" b="0" i="0" dirty="0">
                <a:effectLst/>
                <a:latin typeface="IBM Plex Sans" panose="020B0604020202020204" pitchFamily="34" charset="0"/>
              </a:rPr>
              <a:t>It is used to </a:t>
            </a:r>
            <a:r>
              <a:rPr lang="en-US" b="0" i="0" u="sng" dirty="0">
                <a:effectLst/>
                <a:latin typeface="IBM Plex Sans" panose="020B0604020202020204" pitchFamily="34" charset="0"/>
              </a:rPr>
              <a:t>predict the value of a variable based on the value of another variable</a:t>
            </a:r>
            <a:r>
              <a:rPr lang="en-US" b="0" i="0" dirty="0">
                <a:effectLst/>
                <a:latin typeface="IBM Plex Sans" panose="020B0604020202020204" pitchFamily="34" charset="0"/>
              </a:rPr>
              <a:t>. </a:t>
            </a:r>
          </a:p>
          <a:p>
            <a:pPr algn="ctr"/>
            <a:endParaRPr lang="en-US" dirty="0">
              <a:latin typeface="IBM Plex Sans" panose="020B0604020202020204" pitchFamily="34" charset="0"/>
            </a:endParaRPr>
          </a:p>
          <a:p>
            <a:pPr algn="ctr"/>
            <a:r>
              <a:rPr lang="en-US" b="0" i="0" dirty="0">
                <a:effectLst/>
                <a:latin typeface="IBM Plex Sans" panose="020B0604020202020204" pitchFamily="34" charset="0"/>
              </a:rPr>
              <a:t>The variable you want to predict is called the </a:t>
            </a:r>
            <a:r>
              <a:rPr lang="en-US" b="0" i="0" u="sng" dirty="0">
                <a:effectLst/>
                <a:latin typeface="IBM Plex Sans" panose="020B0604020202020204" pitchFamily="34" charset="0"/>
              </a:rPr>
              <a:t>dependent variable. </a:t>
            </a:r>
          </a:p>
          <a:p>
            <a:pPr algn="ctr"/>
            <a:endParaRPr lang="en-US" u="sng" dirty="0">
              <a:latin typeface="IBM Plex Sans" panose="020B0604020202020204" pitchFamily="34" charset="0"/>
            </a:endParaRPr>
          </a:p>
          <a:p>
            <a:pPr algn="ctr"/>
            <a:r>
              <a:rPr lang="en-US" b="0" i="0" dirty="0">
                <a:effectLst/>
                <a:latin typeface="IBM Plex Sans" panose="020B0604020202020204" pitchFamily="34" charset="0"/>
              </a:rPr>
              <a:t>The variable you are using to predict the other variable's value is called the </a:t>
            </a:r>
            <a:r>
              <a:rPr lang="en-US" b="0" i="0" u="sng" dirty="0">
                <a:effectLst/>
                <a:latin typeface="IBM Plex Sans" panose="020B0604020202020204" pitchFamily="34" charset="0"/>
              </a:rPr>
              <a:t>independent variable.</a:t>
            </a:r>
            <a:endParaRPr lang="en-IN" u="sng" dirty="0"/>
          </a:p>
        </p:txBody>
      </p:sp>
    </p:spTree>
    <p:extLst>
      <p:ext uri="{BB962C8B-B14F-4D97-AF65-F5344CB8AC3E}">
        <p14:creationId xmlns:p14="http://schemas.microsoft.com/office/powerpoint/2010/main" val="386490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A939-62C4-85C8-4B71-A94220466CB1}"/>
              </a:ext>
            </a:extLst>
          </p:cNvPr>
          <p:cNvSpPr txBox="1">
            <a:spLocks/>
          </p:cNvSpPr>
          <p:nvPr/>
        </p:nvSpPr>
        <p:spPr>
          <a:xfrm>
            <a:off x="1992140" y="2291545"/>
            <a:ext cx="10018713" cy="10368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solidFill>
                  <a:schemeClr val="bg1"/>
                </a:solidFill>
              </a:rPr>
              <a:t>Why do we use Linear Regression?</a:t>
            </a:r>
          </a:p>
        </p:txBody>
      </p:sp>
    </p:spTree>
    <p:extLst>
      <p:ext uri="{BB962C8B-B14F-4D97-AF65-F5344CB8AC3E}">
        <p14:creationId xmlns:p14="http://schemas.microsoft.com/office/powerpoint/2010/main" val="65215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86D25-EE52-71AC-0244-1B3100C19114}"/>
              </a:ext>
            </a:extLst>
          </p:cNvPr>
          <p:cNvSpPr txBox="1"/>
          <p:nvPr/>
        </p:nvSpPr>
        <p:spPr>
          <a:xfrm flipH="1">
            <a:off x="338682" y="426127"/>
            <a:ext cx="4197807" cy="677108"/>
          </a:xfrm>
          <a:prstGeom prst="rect">
            <a:avLst/>
          </a:prstGeom>
          <a:noFill/>
        </p:spPr>
        <p:txBody>
          <a:bodyPr wrap="square" rtlCol="0">
            <a:spAutoFit/>
          </a:bodyPr>
          <a:lstStyle/>
          <a:p>
            <a:r>
              <a:rPr lang="en-IN" sz="3700" u="sng" dirty="0">
                <a:solidFill>
                  <a:schemeClr val="bg1"/>
                </a:solidFill>
              </a:rPr>
              <a:t>About the host</a:t>
            </a:r>
          </a:p>
        </p:txBody>
      </p:sp>
      <p:sp>
        <p:nvSpPr>
          <p:cNvPr id="3" name="TextBox 2">
            <a:extLst>
              <a:ext uri="{FF2B5EF4-FFF2-40B4-BE49-F238E27FC236}">
                <a16:creationId xmlns:a16="http://schemas.microsoft.com/office/drawing/2014/main" id="{72BA6B06-3DDA-B14F-AEAE-89AF23D43E31}"/>
              </a:ext>
            </a:extLst>
          </p:cNvPr>
          <p:cNvSpPr txBox="1"/>
          <p:nvPr/>
        </p:nvSpPr>
        <p:spPr>
          <a:xfrm>
            <a:off x="338682" y="1436334"/>
            <a:ext cx="5337887" cy="3602396"/>
          </a:xfrm>
          <a:prstGeom prst="rect">
            <a:avLst/>
          </a:prstGeom>
          <a:noFill/>
        </p:spPr>
        <p:txBody>
          <a:bodyPr wrap="square" rtlCol="0">
            <a:spAutoFit/>
          </a:bodyPr>
          <a:lstStyle/>
          <a:p>
            <a:r>
              <a:rPr lang="en-IN" sz="2400" dirty="0">
                <a:solidFill>
                  <a:schemeClr val="bg1"/>
                </a:solidFill>
              </a:rPr>
              <a:t>  Shubham Anil Varma</a:t>
            </a:r>
          </a:p>
          <a:p>
            <a:endParaRPr lang="en-IN" sz="2000" dirty="0">
              <a:solidFill>
                <a:schemeClr val="bg1"/>
              </a:solidFill>
            </a:endParaRPr>
          </a:p>
          <a:p>
            <a:pPr marL="285750" indent="-285750">
              <a:lnSpc>
                <a:spcPct val="150000"/>
              </a:lnSpc>
              <a:buFont typeface="Wingdings" panose="05000000000000000000" pitchFamily="2" charset="2"/>
              <a:buChar char="§"/>
            </a:pPr>
            <a:r>
              <a:rPr lang="en-IN" dirty="0">
                <a:solidFill>
                  <a:schemeClr val="bg1">
                    <a:lumMod val="75000"/>
                  </a:schemeClr>
                </a:solidFill>
              </a:rPr>
              <a:t>Alpha Microsoft Learn Student Ambassador</a:t>
            </a:r>
          </a:p>
          <a:p>
            <a:pPr marL="285750" indent="-285750">
              <a:lnSpc>
                <a:spcPct val="150000"/>
              </a:lnSpc>
              <a:buFont typeface="Wingdings" panose="05000000000000000000" pitchFamily="2" charset="2"/>
              <a:buChar char="§"/>
            </a:pPr>
            <a:r>
              <a:rPr lang="en-IN" dirty="0">
                <a:solidFill>
                  <a:schemeClr val="bg1">
                    <a:lumMod val="75000"/>
                  </a:schemeClr>
                </a:solidFill>
              </a:rPr>
              <a:t>Community Mentor at SMLRA</a:t>
            </a:r>
          </a:p>
          <a:p>
            <a:pPr marL="285750" indent="-285750">
              <a:lnSpc>
                <a:spcPct val="150000"/>
              </a:lnSpc>
              <a:buFont typeface="Wingdings" panose="05000000000000000000" pitchFamily="2" charset="2"/>
              <a:buChar char="§"/>
            </a:pPr>
            <a:r>
              <a:rPr lang="en-IN" dirty="0">
                <a:solidFill>
                  <a:schemeClr val="bg1">
                    <a:lumMod val="75000"/>
                  </a:schemeClr>
                </a:solidFill>
              </a:rPr>
              <a:t>Summer Student @International Institute of Information Technology-Hyderabad</a:t>
            </a:r>
          </a:p>
          <a:p>
            <a:pPr marL="285750" indent="-285750">
              <a:lnSpc>
                <a:spcPct val="150000"/>
              </a:lnSpc>
              <a:buFont typeface="Wingdings" panose="05000000000000000000" pitchFamily="2" charset="2"/>
              <a:buChar char="§"/>
            </a:pPr>
            <a:r>
              <a:rPr lang="en-IN" dirty="0">
                <a:solidFill>
                  <a:schemeClr val="bg1">
                    <a:lumMod val="75000"/>
                  </a:schemeClr>
                </a:solidFill>
              </a:rPr>
              <a:t>Head of R&amp;D Department at TKR</a:t>
            </a:r>
          </a:p>
          <a:p>
            <a:pPr marL="285750" indent="-285750">
              <a:lnSpc>
                <a:spcPct val="150000"/>
              </a:lnSpc>
              <a:buFont typeface="Wingdings" panose="05000000000000000000" pitchFamily="2" charset="2"/>
              <a:buChar char="§"/>
            </a:pPr>
            <a:r>
              <a:rPr lang="en-IN" dirty="0">
                <a:solidFill>
                  <a:schemeClr val="bg1">
                    <a:lumMod val="75000"/>
                  </a:schemeClr>
                </a:solidFill>
              </a:rPr>
              <a:t>Contributor @GSWOC’21</a:t>
            </a:r>
          </a:p>
          <a:p>
            <a:pPr marL="285750" indent="-285750">
              <a:lnSpc>
                <a:spcPct val="150000"/>
              </a:lnSpc>
              <a:buFont typeface="Wingdings" panose="05000000000000000000" pitchFamily="2" charset="2"/>
              <a:buChar char="§"/>
            </a:pPr>
            <a:r>
              <a:rPr lang="en-IN" dirty="0">
                <a:solidFill>
                  <a:schemeClr val="bg1">
                    <a:lumMod val="75000"/>
                  </a:schemeClr>
                </a:solidFill>
              </a:rPr>
              <a:t>Several other Internships </a:t>
            </a:r>
            <a:r>
              <a:rPr lang="en-IN" dirty="0">
                <a:solidFill>
                  <a:schemeClr val="bg1">
                    <a:lumMod val="75000"/>
                  </a:schemeClr>
                </a:solidFill>
                <a:sym typeface="Wingdings" panose="05000000000000000000" pitchFamily="2" charset="2"/>
              </a:rPr>
              <a:t></a:t>
            </a:r>
            <a:endParaRPr lang="en-IN" dirty="0">
              <a:solidFill>
                <a:schemeClr val="bg1">
                  <a:lumMod val="75000"/>
                </a:schemeClr>
              </a:solidFill>
            </a:endParaRPr>
          </a:p>
        </p:txBody>
      </p:sp>
      <p:sp>
        <p:nvSpPr>
          <p:cNvPr id="4" name="TextBox 3">
            <a:extLst>
              <a:ext uri="{FF2B5EF4-FFF2-40B4-BE49-F238E27FC236}">
                <a16:creationId xmlns:a16="http://schemas.microsoft.com/office/drawing/2014/main" id="{856FFCB0-33DE-BC57-8C29-E4BC7E0D6C01}"/>
              </a:ext>
            </a:extLst>
          </p:cNvPr>
          <p:cNvSpPr txBox="1"/>
          <p:nvPr/>
        </p:nvSpPr>
        <p:spPr>
          <a:xfrm>
            <a:off x="5676569" y="2505670"/>
            <a:ext cx="4740674" cy="923330"/>
          </a:xfrm>
          <a:prstGeom prst="rect">
            <a:avLst/>
          </a:prstGeom>
          <a:noFill/>
        </p:spPr>
        <p:txBody>
          <a:bodyPr wrap="square" rtlCol="0">
            <a:spAutoFit/>
          </a:bodyPr>
          <a:lstStyle/>
          <a:p>
            <a:pPr marL="285750" indent="-285750">
              <a:buFont typeface="Wingdings" panose="05000000000000000000" pitchFamily="2" charset="2"/>
              <a:buChar char="§"/>
            </a:pPr>
            <a:r>
              <a:rPr lang="en-IN" dirty="0" err="1">
                <a:solidFill>
                  <a:schemeClr val="bg1">
                    <a:lumMod val="75000"/>
                  </a:schemeClr>
                </a:solidFill>
              </a:rPr>
              <a:t>B.Tech</a:t>
            </a:r>
            <a:r>
              <a:rPr lang="en-IN" dirty="0">
                <a:solidFill>
                  <a:schemeClr val="bg1">
                    <a:lumMod val="75000"/>
                  </a:schemeClr>
                </a:solidFill>
              </a:rPr>
              <a:t> - </a:t>
            </a:r>
            <a:r>
              <a:rPr lang="en-US" dirty="0">
                <a:solidFill>
                  <a:schemeClr val="bg1">
                    <a:lumMod val="75000"/>
                  </a:schemeClr>
                </a:solidFill>
              </a:rPr>
              <a:t>K. J. Somaiya College of Engineering</a:t>
            </a:r>
            <a:r>
              <a:rPr lang="en-IN" dirty="0">
                <a:solidFill>
                  <a:schemeClr val="bg1">
                    <a:lumMod val="75000"/>
                  </a:schemeClr>
                </a:solidFill>
              </a:rPr>
              <a:t>, Mumbai. 2</a:t>
            </a:r>
            <a:r>
              <a:rPr lang="en-IN" baseline="30000" dirty="0">
                <a:solidFill>
                  <a:schemeClr val="bg1">
                    <a:lumMod val="75000"/>
                  </a:schemeClr>
                </a:solidFill>
              </a:rPr>
              <a:t>nd</a:t>
            </a:r>
            <a:r>
              <a:rPr lang="en-IN" dirty="0">
                <a:solidFill>
                  <a:schemeClr val="bg1">
                    <a:lumMod val="75000"/>
                  </a:schemeClr>
                </a:solidFill>
              </a:rPr>
              <a:t> year, IT-Artificial Intelligence.</a:t>
            </a:r>
          </a:p>
          <a:p>
            <a:endParaRPr lang="en-IN" dirty="0">
              <a:solidFill>
                <a:schemeClr val="bg1">
                  <a:lumMod val="75000"/>
                </a:schemeClr>
              </a:solidFill>
            </a:endParaRPr>
          </a:p>
        </p:txBody>
      </p:sp>
      <p:pic>
        <p:nvPicPr>
          <p:cNvPr id="11" name="Picture 10">
            <a:extLst>
              <a:ext uri="{FF2B5EF4-FFF2-40B4-BE49-F238E27FC236}">
                <a16:creationId xmlns:a16="http://schemas.microsoft.com/office/drawing/2014/main" id="{39D7506B-84FD-B110-958F-0134A5C8D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9842" y="443882"/>
            <a:ext cx="1628758" cy="1628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3552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E3F00B-781F-3FD1-3F49-D38F607BB510}"/>
              </a:ext>
            </a:extLst>
          </p:cNvPr>
          <p:cNvSpPr txBox="1"/>
          <p:nvPr/>
        </p:nvSpPr>
        <p:spPr>
          <a:xfrm>
            <a:off x="375218" y="2461810"/>
            <a:ext cx="5543800" cy="369332"/>
          </a:xfrm>
          <a:prstGeom prst="rect">
            <a:avLst/>
          </a:prstGeom>
          <a:noFill/>
        </p:spPr>
        <p:txBody>
          <a:bodyPr wrap="square">
            <a:spAutoFit/>
          </a:bodyPr>
          <a:lstStyle/>
          <a:p>
            <a:pPr algn="ctr" defTabSz="457200"/>
            <a:r>
              <a:rPr lang="en-US" dirty="0">
                <a:solidFill>
                  <a:schemeClr val="bg1">
                    <a:lumMod val="75000"/>
                  </a:schemeClr>
                </a:solidFill>
                <a:latin typeface="Corbel" panose="020B0503020204020204"/>
              </a:rPr>
              <a:t>Find the relation between X and Y in the following case:</a:t>
            </a:r>
          </a:p>
        </p:txBody>
      </p:sp>
      <p:graphicFrame>
        <p:nvGraphicFramePr>
          <p:cNvPr id="6" name="Table 4">
            <a:extLst>
              <a:ext uri="{FF2B5EF4-FFF2-40B4-BE49-F238E27FC236}">
                <a16:creationId xmlns:a16="http://schemas.microsoft.com/office/drawing/2014/main" id="{BE502903-B551-02EF-1F89-694636793EE3}"/>
              </a:ext>
            </a:extLst>
          </p:cNvPr>
          <p:cNvGraphicFramePr>
            <a:graphicFrameLocks noGrp="1"/>
          </p:cNvGraphicFramePr>
          <p:nvPr>
            <p:extLst>
              <p:ext uri="{D42A27DB-BD31-4B8C-83A1-F6EECF244321}">
                <p14:modId xmlns:p14="http://schemas.microsoft.com/office/powerpoint/2010/main" val="2124743113"/>
              </p:ext>
            </p:extLst>
          </p:nvPr>
        </p:nvGraphicFramePr>
        <p:xfrm>
          <a:off x="1274745" y="3139925"/>
          <a:ext cx="3614016" cy="3161070"/>
        </p:xfrm>
        <a:graphic>
          <a:graphicData uri="http://schemas.openxmlformats.org/drawingml/2006/table">
            <a:tbl>
              <a:tblPr firstRow="1" bandRow="1"/>
              <a:tblGrid>
                <a:gridCol w="1807008">
                  <a:extLst>
                    <a:ext uri="{9D8B030D-6E8A-4147-A177-3AD203B41FA5}">
                      <a16:colId xmlns:a16="http://schemas.microsoft.com/office/drawing/2014/main" val="2769063712"/>
                    </a:ext>
                  </a:extLst>
                </a:gridCol>
                <a:gridCol w="1807008">
                  <a:extLst>
                    <a:ext uri="{9D8B030D-6E8A-4147-A177-3AD203B41FA5}">
                      <a16:colId xmlns:a16="http://schemas.microsoft.com/office/drawing/2014/main" val="2610029609"/>
                    </a:ext>
                  </a:extLst>
                </a:gridCol>
              </a:tblGrid>
              <a:tr h="1053690">
                <a:tc>
                  <a:txBody>
                    <a:bodyPr/>
                    <a:lstStyle>
                      <a:lvl1pPr marL="0" algn="l" defTabSz="914400" rtl="0" eaLnBrk="1" latinLnBrk="0" hangingPunct="1">
                        <a:defRPr sz="1800" b="1" kern="1200">
                          <a:solidFill>
                            <a:schemeClr val="lt1"/>
                          </a:solidFill>
                          <a:latin typeface="Corbel" panose="020B0503020204020204"/>
                        </a:defRPr>
                      </a:lvl1pPr>
                      <a:lvl2pPr marL="457200" algn="l" defTabSz="914400" rtl="0" eaLnBrk="1" latinLnBrk="0" hangingPunct="1">
                        <a:defRPr sz="1800" b="1" kern="1200">
                          <a:solidFill>
                            <a:schemeClr val="lt1"/>
                          </a:solidFill>
                          <a:latin typeface="Corbel" panose="020B0503020204020204"/>
                        </a:defRPr>
                      </a:lvl2pPr>
                      <a:lvl3pPr marL="914400" algn="l" defTabSz="914400" rtl="0" eaLnBrk="1" latinLnBrk="0" hangingPunct="1">
                        <a:defRPr sz="1800" b="1" kern="1200">
                          <a:solidFill>
                            <a:schemeClr val="lt1"/>
                          </a:solidFill>
                          <a:latin typeface="Corbel" panose="020B0503020204020204"/>
                        </a:defRPr>
                      </a:lvl3pPr>
                      <a:lvl4pPr marL="1371600" algn="l" defTabSz="914400" rtl="0" eaLnBrk="1" latinLnBrk="0" hangingPunct="1">
                        <a:defRPr sz="1800" b="1" kern="1200">
                          <a:solidFill>
                            <a:schemeClr val="lt1"/>
                          </a:solidFill>
                          <a:latin typeface="Corbel" panose="020B0503020204020204"/>
                        </a:defRPr>
                      </a:lvl4pPr>
                      <a:lvl5pPr marL="1828800" algn="l" defTabSz="914400" rtl="0" eaLnBrk="1" latinLnBrk="0" hangingPunct="1">
                        <a:defRPr sz="1800" b="1" kern="1200">
                          <a:solidFill>
                            <a:schemeClr val="lt1"/>
                          </a:solidFill>
                          <a:latin typeface="Corbel" panose="020B0503020204020204"/>
                        </a:defRPr>
                      </a:lvl5pPr>
                      <a:lvl6pPr marL="2286000" algn="l" defTabSz="914400" rtl="0" eaLnBrk="1" latinLnBrk="0" hangingPunct="1">
                        <a:defRPr sz="1800" b="1" kern="1200">
                          <a:solidFill>
                            <a:schemeClr val="lt1"/>
                          </a:solidFill>
                          <a:latin typeface="Corbel" panose="020B0503020204020204"/>
                        </a:defRPr>
                      </a:lvl6pPr>
                      <a:lvl7pPr marL="2743200" algn="l" defTabSz="914400" rtl="0" eaLnBrk="1" latinLnBrk="0" hangingPunct="1">
                        <a:defRPr sz="1800" b="1" kern="1200">
                          <a:solidFill>
                            <a:schemeClr val="lt1"/>
                          </a:solidFill>
                          <a:latin typeface="Corbel" panose="020B0503020204020204"/>
                        </a:defRPr>
                      </a:lvl7pPr>
                      <a:lvl8pPr marL="3200400" algn="l" defTabSz="914400" rtl="0" eaLnBrk="1" latinLnBrk="0" hangingPunct="1">
                        <a:defRPr sz="1800" b="1" kern="1200">
                          <a:solidFill>
                            <a:schemeClr val="lt1"/>
                          </a:solidFill>
                          <a:latin typeface="Corbel" panose="020B0503020204020204"/>
                        </a:defRPr>
                      </a:lvl8pPr>
                      <a:lvl9pPr marL="3657600" algn="l" defTabSz="914400" rtl="0" eaLnBrk="1" latinLnBrk="0" hangingPunct="1">
                        <a:defRPr sz="1800" b="1" kern="1200">
                          <a:solidFill>
                            <a:schemeClr val="lt1"/>
                          </a:solidFill>
                          <a:latin typeface="Corbel" panose="020B0503020204020204"/>
                        </a:defRPr>
                      </a:lvl9pPr>
                    </a:lstStyle>
                    <a:p>
                      <a:pPr algn="ctr"/>
                      <a:r>
                        <a:rPr lang="en-US" dirty="0"/>
                        <a:t>Experience writing novels in </a:t>
                      </a:r>
                      <a:r>
                        <a:rPr lang="en-US" dirty="0" err="1"/>
                        <a:t>yrs</a:t>
                      </a:r>
                      <a:r>
                        <a:rPr lang="en-US" dirty="0"/>
                        <a:t> (X)</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0ACEC"/>
                    </a:solidFill>
                  </a:tcPr>
                </a:tc>
                <a:tc>
                  <a:txBody>
                    <a:bodyPr/>
                    <a:lstStyle>
                      <a:lvl1pPr marL="0" algn="l" defTabSz="914400" rtl="0" eaLnBrk="1" latinLnBrk="0" hangingPunct="1">
                        <a:defRPr sz="1800" b="1" kern="1200">
                          <a:solidFill>
                            <a:schemeClr val="lt1"/>
                          </a:solidFill>
                          <a:latin typeface="Corbel" panose="020B0503020204020204"/>
                        </a:defRPr>
                      </a:lvl1pPr>
                      <a:lvl2pPr marL="457200" algn="l" defTabSz="914400" rtl="0" eaLnBrk="1" latinLnBrk="0" hangingPunct="1">
                        <a:defRPr sz="1800" b="1" kern="1200">
                          <a:solidFill>
                            <a:schemeClr val="lt1"/>
                          </a:solidFill>
                          <a:latin typeface="Corbel" panose="020B0503020204020204"/>
                        </a:defRPr>
                      </a:lvl2pPr>
                      <a:lvl3pPr marL="914400" algn="l" defTabSz="914400" rtl="0" eaLnBrk="1" latinLnBrk="0" hangingPunct="1">
                        <a:defRPr sz="1800" b="1" kern="1200">
                          <a:solidFill>
                            <a:schemeClr val="lt1"/>
                          </a:solidFill>
                          <a:latin typeface="Corbel" panose="020B0503020204020204"/>
                        </a:defRPr>
                      </a:lvl3pPr>
                      <a:lvl4pPr marL="1371600" algn="l" defTabSz="914400" rtl="0" eaLnBrk="1" latinLnBrk="0" hangingPunct="1">
                        <a:defRPr sz="1800" b="1" kern="1200">
                          <a:solidFill>
                            <a:schemeClr val="lt1"/>
                          </a:solidFill>
                          <a:latin typeface="Corbel" panose="020B0503020204020204"/>
                        </a:defRPr>
                      </a:lvl4pPr>
                      <a:lvl5pPr marL="1828800" algn="l" defTabSz="914400" rtl="0" eaLnBrk="1" latinLnBrk="0" hangingPunct="1">
                        <a:defRPr sz="1800" b="1" kern="1200">
                          <a:solidFill>
                            <a:schemeClr val="lt1"/>
                          </a:solidFill>
                          <a:latin typeface="Corbel" panose="020B0503020204020204"/>
                        </a:defRPr>
                      </a:lvl5pPr>
                      <a:lvl6pPr marL="2286000" algn="l" defTabSz="914400" rtl="0" eaLnBrk="1" latinLnBrk="0" hangingPunct="1">
                        <a:defRPr sz="1800" b="1" kern="1200">
                          <a:solidFill>
                            <a:schemeClr val="lt1"/>
                          </a:solidFill>
                          <a:latin typeface="Corbel" panose="020B0503020204020204"/>
                        </a:defRPr>
                      </a:lvl6pPr>
                      <a:lvl7pPr marL="2743200" algn="l" defTabSz="914400" rtl="0" eaLnBrk="1" latinLnBrk="0" hangingPunct="1">
                        <a:defRPr sz="1800" b="1" kern="1200">
                          <a:solidFill>
                            <a:schemeClr val="lt1"/>
                          </a:solidFill>
                          <a:latin typeface="Corbel" panose="020B0503020204020204"/>
                        </a:defRPr>
                      </a:lvl7pPr>
                      <a:lvl8pPr marL="3200400" algn="l" defTabSz="914400" rtl="0" eaLnBrk="1" latinLnBrk="0" hangingPunct="1">
                        <a:defRPr sz="1800" b="1" kern="1200">
                          <a:solidFill>
                            <a:schemeClr val="lt1"/>
                          </a:solidFill>
                          <a:latin typeface="Corbel" panose="020B0503020204020204"/>
                        </a:defRPr>
                      </a:lvl8pPr>
                      <a:lvl9pPr marL="3657600" algn="l" defTabSz="914400" rtl="0" eaLnBrk="1" latinLnBrk="0" hangingPunct="1">
                        <a:defRPr sz="1800" b="1" kern="1200">
                          <a:solidFill>
                            <a:schemeClr val="lt1"/>
                          </a:solidFill>
                          <a:latin typeface="Corbel" panose="020B0503020204020204"/>
                        </a:defRPr>
                      </a:lvl9pPr>
                    </a:lstStyle>
                    <a:p>
                      <a:pPr algn="ctr"/>
                      <a:r>
                        <a:rPr lang="en-US" dirty="0"/>
                        <a:t>No. of novels written </a:t>
                      </a:r>
                    </a:p>
                    <a:p>
                      <a:pPr algn="ctr"/>
                      <a:r>
                        <a:rPr lang="en-US" dirty="0"/>
                        <a:t>(Y)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0ACEC"/>
                    </a:solidFill>
                  </a:tcPr>
                </a:tc>
                <a:extLst>
                  <a:ext uri="{0D108BD9-81ED-4DB2-BD59-A6C34878D82A}">
                    <a16:rowId xmlns:a16="http://schemas.microsoft.com/office/drawing/2014/main" val="2331256307"/>
                  </a:ext>
                </a:extLst>
              </a:tr>
              <a:tr h="421476">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3</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extLst>
                  <a:ext uri="{0D108BD9-81ED-4DB2-BD59-A6C34878D82A}">
                    <a16:rowId xmlns:a16="http://schemas.microsoft.com/office/drawing/2014/main" val="2501337609"/>
                  </a:ext>
                </a:extLst>
              </a:tr>
              <a:tr h="421476">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extLst>
                  <a:ext uri="{0D108BD9-81ED-4DB2-BD59-A6C34878D82A}">
                    <a16:rowId xmlns:a16="http://schemas.microsoft.com/office/drawing/2014/main" val="612950270"/>
                  </a:ext>
                </a:extLst>
              </a:tr>
              <a:tr h="421476">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extLst>
                  <a:ext uri="{0D108BD9-81ED-4DB2-BD59-A6C34878D82A}">
                    <a16:rowId xmlns:a16="http://schemas.microsoft.com/office/drawing/2014/main" val="1600800941"/>
                  </a:ext>
                </a:extLst>
              </a:tr>
              <a:tr h="421476">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extLst>
                  <a:ext uri="{0D108BD9-81ED-4DB2-BD59-A6C34878D82A}">
                    <a16:rowId xmlns:a16="http://schemas.microsoft.com/office/drawing/2014/main" val="2802233000"/>
                  </a:ext>
                </a:extLst>
              </a:tr>
              <a:tr h="421476">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15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extLst>
                  <a:ext uri="{0D108BD9-81ED-4DB2-BD59-A6C34878D82A}">
                    <a16:rowId xmlns:a16="http://schemas.microsoft.com/office/drawing/2014/main" val="3023797015"/>
                  </a:ext>
                </a:extLst>
              </a:tr>
            </a:tbl>
          </a:graphicData>
        </a:graphic>
      </p:graphicFrame>
      <p:pic>
        <p:nvPicPr>
          <p:cNvPr id="8" name="Picture 7">
            <a:extLst>
              <a:ext uri="{FF2B5EF4-FFF2-40B4-BE49-F238E27FC236}">
                <a16:creationId xmlns:a16="http://schemas.microsoft.com/office/drawing/2014/main" id="{9FA92696-2E51-0101-2747-748FE84A0007}"/>
              </a:ext>
            </a:extLst>
          </p:cNvPr>
          <p:cNvPicPr>
            <a:picLocks noChangeAspect="1"/>
          </p:cNvPicPr>
          <p:nvPr/>
        </p:nvPicPr>
        <p:blipFill>
          <a:blip r:embed="rId2"/>
          <a:stretch>
            <a:fillRect/>
          </a:stretch>
        </p:blipFill>
        <p:spPr>
          <a:xfrm>
            <a:off x="6096000" y="2735815"/>
            <a:ext cx="5720782" cy="3969290"/>
          </a:xfrm>
          <a:prstGeom prst="rect">
            <a:avLst/>
          </a:prstGeom>
        </p:spPr>
      </p:pic>
      <p:sp>
        <p:nvSpPr>
          <p:cNvPr id="9" name="TextBox 8">
            <a:extLst>
              <a:ext uri="{FF2B5EF4-FFF2-40B4-BE49-F238E27FC236}">
                <a16:creationId xmlns:a16="http://schemas.microsoft.com/office/drawing/2014/main" id="{F0BB606A-085B-DC94-B00C-022D5E77B4E9}"/>
              </a:ext>
            </a:extLst>
          </p:cNvPr>
          <p:cNvSpPr txBox="1"/>
          <p:nvPr/>
        </p:nvSpPr>
        <p:spPr>
          <a:xfrm>
            <a:off x="98322" y="312658"/>
            <a:ext cx="9655277" cy="1261884"/>
          </a:xfrm>
          <a:prstGeom prst="rect">
            <a:avLst/>
          </a:prstGeom>
          <a:noFill/>
        </p:spPr>
        <p:txBody>
          <a:bodyPr wrap="square" rtlCol="0">
            <a:spAutoFit/>
          </a:bodyPr>
          <a:lstStyle/>
          <a:p>
            <a:r>
              <a:rPr lang="en-IN" sz="2800" u="sng" dirty="0">
                <a:solidFill>
                  <a:schemeClr val="bg1"/>
                </a:solidFill>
              </a:rPr>
              <a:t>Example 1 : </a:t>
            </a:r>
          </a:p>
          <a:p>
            <a:endParaRPr lang="en-IN" u="sng" dirty="0">
              <a:solidFill>
                <a:schemeClr val="bg1"/>
              </a:solidFill>
            </a:endParaRPr>
          </a:p>
          <a:p>
            <a:pPr algn="r"/>
            <a:r>
              <a:rPr lang="en-IN" sz="2800" u="sng" dirty="0">
                <a:solidFill>
                  <a:schemeClr val="bg1"/>
                </a:solidFill>
              </a:rPr>
              <a:t>Predicting the number of novels written by an author!</a:t>
            </a:r>
          </a:p>
        </p:txBody>
      </p:sp>
      <p:pic>
        <p:nvPicPr>
          <p:cNvPr id="13" name="Picture 12">
            <a:extLst>
              <a:ext uri="{FF2B5EF4-FFF2-40B4-BE49-F238E27FC236}">
                <a16:creationId xmlns:a16="http://schemas.microsoft.com/office/drawing/2014/main" id="{225F1F59-62CB-75D2-2E18-921828691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957" y="127820"/>
            <a:ext cx="2009721" cy="2009721"/>
          </a:xfrm>
          <a:prstGeom prst="rect">
            <a:avLst/>
          </a:prstGeom>
        </p:spPr>
      </p:pic>
    </p:spTree>
    <p:extLst>
      <p:ext uri="{BB962C8B-B14F-4D97-AF65-F5344CB8AC3E}">
        <p14:creationId xmlns:p14="http://schemas.microsoft.com/office/powerpoint/2010/main" val="4234757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39DDA1-BF76-A9B1-74DA-B397B1FA055C}"/>
              </a:ext>
            </a:extLst>
          </p:cNvPr>
          <p:cNvPicPr>
            <a:picLocks noChangeAspect="1"/>
          </p:cNvPicPr>
          <p:nvPr/>
        </p:nvPicPr>
        <p:blipFill>
          <a:blip r:embed="rId2"/>
          <a:stretch>
            <a:fillRect/>
          </a:stretch>
        </p:blipFill>
        <p:spPr>
          <a:xfrm>
            <a:off x="910070" y="2101642"/>
            <a:ext cx="5312831" cy="3613962"/>
          </a:xfrm>
          <a:prstGeom prst="rect">
            <a:avLst/>
          </a:prstGeom>
        </p:spPr>
      </p:pic>
      <p:sp>
        <p:nvSpPr>
          <p:cNvPr id="6" name="TextBox 5">
            <a:extLst>
              <a:ext uri="{FF2B5EF4-FFF2-40B4-BE49-F238E27FC236}">
                <a16:creationId xmlns:a16="http://schemas.microsoft.com/office/drawing/2014/main" id="{94AB3621-E4F4-01DA-09BA-46D498A8D623}"/>
              </a:ext>
            </a:extLst>
          </p:cNvPr>
          <p:cNvSpPr txBox="1"/>
          <p:nvPr/>
        </p:nvSpPr>
        <p:spPr>
          <a:xfrm>
            <a:off x="2578813" y="5996911"/>
            <a:ext cx="8311794" cy="646331"/>
          </a:xfrm>
          <a:prstGeom prst="rect">
            <a:avLst/>
          </a:prstGeom>
          <a:noFill/>
        </p:spPr>
        <p:txBody>
          <a:bodyPr wrap="square" rtlCol="0">
            <a:spAutoFit/>
          </a:bodyPr>
          <a:lstStyle/>
          <a:p>
            <a:r>
              <a:rPr lang="en-US" dirty="0">
                <a:solidFill>
                  <a:schemeClr val="bg1"/>
                </a:solidFill>
              </a:rPr>
              <a:t>When x = 7, y ≈ 5 (42.875)  ; x = 9, y ≈ 90 (91.125)</a:t>
            </a:r>
          </a:p>
          <a:p>
            <a:r>
              <a:rPr lang="en-US" dirty="0">
                <a:solidFill>
                  <a:schemeClr val="bg1"/>
                </a:solidFill>
              </a:rPr>
              <a:t>We can now predict Y if we have any value of X </a:t>
            </a:r>
          </a:p>
        </p:txBody>
      </p:sp>
      <p:cxnSp>
        <p:nvCxnSpPr>
          <p:cNvPr id="7" name="Straight Connector 6">
            <a:extLst>
              <a:ext uri="{FF2B5EF4-FFF2-40B4-BE49-F238E27FC236}">
                <a16:creationId xmlns:a16="http://schemas.microsoft.com/office/drawing/2014/main" id="{E92E3A46-0596-0869-74EA-8AF25EDBD8EA}"/>
              </a:ext>
            </a:extLst>
          </p:cNvPr>
          <p:cNvCxnSpPr>
            <a:cxnSpLocks/>
          </p:cNvCxnSpPr>
          <p:nvPr/>
        </p:nvCxnSpPr>
        <p:spPr>
          <a:xfrm flipV="1">
            <a:off x="3595955" y="4527707"/>
            <a:ext cx="0" cy="565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AD47F3-0B08-2328-7766-481C19F472F2}"/>
              </a:ext>
            </a:extLst>
          </p:cNvPr>
          <p:cNvCxnSpPr/>
          <p:nvPr/>
        </p:nvCxnSpPr>
        <p:spPr>
          <a:xfrm flipH="1">
            <a:off x="1987550" y="4527707"/>
            <a:ext cx="160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9A624C-3BC2-D253-6AE9-57FCF986F577}"/>
              </a:ext>
            </a:extLst>
          </p:cNvPr>
          <p:cNvCxnSpPr>
            <a:cxnSpLocks/>
          </p:cNvCxnSpPr>
          <p:nvPr/>
        </p:nvCxnSpPr>
        <p:spPr>
          <a:xfrm flipV="1">
            <a:off x="4527550" y="3967480"/>
            <a:ext cx="0" cy="112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2A05DB1-02C1-153F-492D-61BEEAF6ED8A}"/>
              </a:ext>
            </a:extLst>
          </p:cNvPr>
          <p:cNvCxnSpPr/>
          <p:nvPr/>
        </p:nvCxnSpPr>
        <p:spPr>
          <a:xfrm flipH="1">
            <a:off x="1987550" y="3967480"/>
            <a:ext cx="25400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Table 4">
            <a:extLst>
              <a:ext uri="{FF2B5EF4-FFF2-40B4-BE49-F238E27FC236}">
                <a16:creationId xmlns:a16="http://schemas.microsoft.com/office/drawing/2014/main" id="{34EA0B0E-1F40-083A-4FFA-3CDA416D5767}"/>
              </a:ext>
            </a:extLst>
          </p:cNvPr>
          <p:cNvGraphicFramePr>
            <a:graphicFrameLocks noGrp="1"/>
          </p:cNvGraphicFramePr>
          <p:nvPr>
            <p:extLst>
              <p:ext uri="{D42A27DB-BD31-4B8C-83A1-F6EECF244321}">
                <p14:modId xmlns:p14="http://schemas.microsoft.com/office/powerpoint/2010/main" val="496960410"/>
              </p:ext>
            </p:extLst>
          </p:nvPr>
        </p:nvGraphicFramePr>
        <p:xfrm>
          <a:off x="8145030" y="2740257"/>
          <a:ext cx="3157870" cy="2743200"/>
        </p:xfrm>
        <a:graphic>
          <a:graphicData uri="http://schemas.openxmlformats.org/drawingml/2006/table">
            <a:tbl>
              <a:tblPr firstRow="1" bandRow="1"/>
              <a:tblGrid>
                <a:gridCol w="1578935">
                  <a:extLst>
                    <a:ext uri="{9D8B030D-6E8A-4147-A177-3AD203B41FA5}">
                      <a16:colId xmlns:a16="http://schemas.microsoft.com/office/drawing/2014/main" val="2769063712"/>
                    </a:ext>
                  </a:extLst>
                </a:gridCol>
                <a:gridCol w="1578935">
                  <a:extLst>
                    <a:ext uri="{9D8B030D-6E8A-4147-A177-3AD203B41FA5}">
                      <a16:colId xmlns:a16="http://schemas.microsoft.com/office/drawing/2014/main" val="2610029609"/>
                    </a:ext>
                  </a:extLst>
                </a:gridCol>
              </a:tblGrid>
              <a:tr h="278068">
                <a:tc>
                  <a:txBody>
                    <a:bodyPr/>
                    <a:lstStyle>
                      <a:lvl1pPr marL="0" algn="l" defTabSz="914400" rtl="0" eaLnBrk="1" latinLnBrk="0" hangingPunct="1">
                        <a:defRPr sz="1800" b="1" kern="1200">
                          <a:solidFill>
                            <a:schemeClr val="lt1"/>
                          </a:solidFill>
                          <a:latin typeface="Corbel" panose="020B0503020204020204"/>
                        </a:defRPr>
                      </a:lvl1pPr>
                      <a:lvl2pPr marL="457200" algn="l" defTabSz="914400" rtl="0" eaLnBrk="1" latinLnBrk="0" hangingPunct="1">
                        <a:defRPr sz="1800" b="1" kern="1200">
                          <a:solidFill>
                            <a:schemeClr val="lt1"/>
                          </a:solidFill>
                          <a:latin typeface="Corbel" panose="020B0503020204020204"/>
                        </a:defRPr>
                      </a:lvl2pPr>
                      <a:lvl3pPr marL="914400" algn="l" defTabSz="914400" rtl="0" eaLnBrk="1" latinLnBrk="0" hangingPunct="1">
                        <a:defRPr sz="1800" b="1" kern="1200">
                          <a:solidFill>
                            <a:schemeClr val="lt1"/>
                          </a:solidFill>
                          <a:latin typeface="Corbel" panose="020B0503020204020204"/>
                        </a:defRPr>
                      </a:lvl3pPr>
                      <a:lvl4pPr marL="1371600" algn="l" defTabSz="914400" rtl="0" eaLnBrk="1" latinLnBrk="0" hangingPunct="1">
                        <a:defRPr sz="1800" b="1" kern="1200">
                          <a:solidFill>
                            <a:schemeClr val="lt1"/>
                          </a:solidFill>
                          <a:latin typeface="Corbel" panose="020B0503020204020204"/>
                        </a:defRPr>
                      </a:lvl4pPr>
                      <a:lvl5pPr marL="1828800" algn="l" defTabSz="914400" rtl="0" eaLnBrk="1" latinLnBrk="0" hangingPunct="1">
                        <a:defRPr sz="1800" b="1" kern="1200">
                          <a:solidFill>
                            <a:schemeClr val="lt1"/>
                          </a:solidFill>
                          <a:latin typeface="Corbel" panose="020B0503020204020204"/>
                        </a:defRPr>
                      </a:lvl5pPr>
                      <a:lvl6pPr marL="2286000" algn="l" defTabSz="914400" rtl="0" eaLnBrk="1" latinLnBrk="0" hangingPunct="1">
                        <a:defRPr sz="1800" b="1" kern="1200">
                          <a:solidFill>
                            <a:schemeClr val="lt1"/>
                          </a:solidFill>
                          <a:latin typeface="Corbel" panose="020B0503020204020204"/>
                        </a:defRPr>
                      </a:lvl6pPr>
                      <a:lvl7pPr marL="2743200" algn="l" defTabSz="914400" rtl="0" eaLnBrk="1" latinLnBrk="0" hangingPunct="1">
                        <a:defRPr sz="1800" b="1" kern="1200">
                          <a:solidFill>
                            <a:schemeClr val="lt1"/>
                          </a:solidFill>
                          <a:latin typeface="Corbel" panose="020B0503020204020204"/>
                        </a:defRPr>
                      </a:lvl7pPr>
                      <a:lvl8pPr marL="3200400" algn="l" defTabSz="914400" rtl="0" eaLnBrk="1" latinLnBrk="0" hangingPunct="1">
                        <a:defRPr sz="1800" b="1" kern="1200">
                          <a:solidFill>
                            <a:schemeClr val="lt1"/>
                          </a:solidFill>
                          <a:latin typeface="Corbel" panose="020B0503020204020204"/>
                        </a:defRPr>
                      </a:lvl8pPr>
                      <a:lvl9pPr marL="3657600" algn="l" defTabSz="914400" rtl="0" eaLnBrk="1" latinLnBrk="0" hangingPunct="1">
                        <a:defRPr sz="1800" b="1" kern="1200">
                          <a:solidFill>
                            <a:schemeClr val="lt1"/>
                          </a:solidFill>
                          <a:latin typeface="Corbel" panose="020B0503020204020204"/>
                        </a:defRPr>
                      </a:lvl9pPr>
                    </a:lstStyle>
                    <a:p>
                      <a:pPr algn="ctr"/>
                      <a:r>
                        <a:rPr lang="en-US" dirty="0"/>
                        <a:t>Initial no. of rabbits </a:t>
                      </a:r>
                    </a:p>
                    <a:p>
                      <a:pPr algn="ctr"/>
                      <a:r>
                        <a:rPr lang="en-US" dirty="0"/>
                        <a:t>(X)</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0ACEC"/>
                    </a:solidFill>
                  </a:tcPr>
                </a:tc>
                <a:tc>
                  <a:txBody>
                    <a:bodyPr/>
                    <a:lstStyle>
                      <a:lvl1pPr marL="0" algn="l" defTabSz="914400" rtl="0" eaLnBrk="1" latinLnBrk="0" hangingPunct="1">
                        <a:defRPr sz="1800" b="1" kern="1200">
                          <a:solidFill>
                            <a:schemeClr val="lt1"/>
                          </a:solidFill>
                          <a:latin typeface="Corbel" panose="020B0503020204020204"/>
                        </a:defRPr>
                      </a:lvl1pPr>
                      <a:lvl2pPr marL="457200" algn="l" defTabSz="914400" rtl="0" eaLnBrk="1" latinLnBrk="0" hangingPunct="1">
                        <a:defRPr sz="1800" b="1" kern="1200">
                          <a:solidFill>
                            <a:schemeClr val="lt1"/>
                          </a:solidFill>
                          <a:latin typeface="Corbel" panose="020B0503020204020204"/>
                        </a:defRPr>
                      </a:lvl2pPr>
                      <a:lvl3pPr marL="914400" algn="l" defTabSz="914400" rtl="0" eaLnBrk="1" latinLnBrk="0" hangingPunct="1">
                        <a:defRPr sz="1800" b="1" kern="1200">
                          <a:solidFill>
                            <a:schemeClr val="lt1"/>
                          </a:solidFill>
                          <a:latin typeface="Corbel" panose="020B0503020204020204"/>
                        </a:defRPr>
                      </a:lvl3pPr>
                      <a:lvl4pPr marL="1371600" algn="l" defTabSz="914400" rtl="0" eaLnBrk="1" latinLnBrk="0" hangingPunct="1">
                        <a:defRPr sz="1800" b="1" kern="1200">
                          <a:solidFill>
                            <a:schemeClr val="lt1"/>
                          </a:solidFill>
                          <a:latin typeface="Corbel" panose="020B0503020204020204"/>
                        </a:defRPr>
                      </a:lvl4pPr>
                      <a:lvl5pPr marL="1828800" algn="l" defTabSz="914400" rtl="0" eaLnBrk="1" latinLnBrk="0" hangingPunct="1">
                        <a:defRPr sz="1800" b="1" kern="1200">
                          <a:solidFill>
                            <a:schemeClr val="lt1"/>
                          </a:solidFill>
                          <a:latin typeface="Corbel" panose="020B0503020204020204"/>
                        </a:defRPr>
                      </a:lvl5pPr>
                      <a:lvl6pPr marL="2286000" algn="l" defTabSz="914400" rtl="0" eaLnBrk="1" latinLnBrk="0" hangingPunct="1">
                        <a:defRPr sz="1800" b="1" kern="1200">
                          <a:solidFill>
                            <a:schemeClr val="lt1"/>
                          </a:solidFill>
                          <a:latin typeface="Corbel" panose="020B0503020204020204"/>
                        </a:defRPr>
                      </a:lvl6pPr>
                      <a:lvl7pPr marL="2743200" algn="l" defTabSz="914400" rtl="0" eaLnBrk="1" latinLnBrk="0" hangingPunct="1">
                        <a:defRPr sz="1800" b="1" kern="1200">
                          <a:solidFill>
                            <a:schemeClr val="lt1"/>
                          </a:solidFill>
                          <a:latin typeface="Corbel" panose="020B0503020204020204"/>
                        </a:defRPr>
                      </a:lvl7pPr>
                      <a:lvl8pPr marL="3200400" algn="l" defTabSz="914400" rtl="0" eaLnBrk="1" latinLnBrk="0" hangingPunct="1">
                        <a:defRPr sz="1800" b="1" kern="1200">
                          <a:solidFill>
                            <a:schemeClr val="lt1"/>
                          </a:solidFill>
                          <a:latin typeface="Corbel" panose="020B0503020204020204"/>
                        </a:defRPr>
                      </a:lvl8pPr>
                      <a:lvl9pPr marL="3657600" algn="l" defTabSz="914400" rtl="0" eaLnBrk="1" latinLnBrk="0" hangingPunct="1">
                        <a:defRPr sz="1800" b="1" kern="1200">
                          <a:solidFill>
                            <a:schemeClr val="lt1"/>
                          </a:solidFill>
                          <a:latin typeface="Corbel" panose="020B0503020204020204"/>
                        </a:defRPr>
                      </a:lvl9pPr>
                    </a:lstStyle>
                    <a:p>
                      <a:pPr algn="ctr"/>
                      <a:r>
                        <a:rPr lang="en-US" dirty="0"/>
                        <a:t>Total rabbits after 1 year </a:t>
                      </a:r>
                    </a:p>
                    <a:p>
                      <a:pPr algn="ctr"/>
                      <a:r>
                        <a:rPr lang="en-US" dirty="0"/>
                        <a:t>(Y)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0ACEC"/>
                    </a:solidFill>
                  </a:tcPr>
                </a:tc>
                <a:extLst>
                  <a:ext uri="{0D108BD9-81ED-4DB2-BD59-A6C34878D82A}">
                    <a16:rowId xmlns:a16="http://schemas.microsoft.com/office/drawing/2014/main" val="2331256307"/>
                  </a:ext>
                </a:extLst>
              </a:tr>
              <a:tr h="356105">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4</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extLst>
                  <a:ext uri="{0D108BD9-81ED-4DB2-BD59-A6C34878D82A}">
                    <a16:rowId xmlns:a16="http://schemas.microsoft.com/office/drawing/2014/main" val="612950270"/>
                  </a:ext>
                </a:extLst>
              </a:tr>
              <a:tr h="356105">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27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extLst>
                  <a:ext uri="{0D108BD9-81ED-4DB2-BD59-A6C34878D82A}">
                    <a16:rowId xmlns:a16="http://schemas.microsoft.com/office/drawing/2014/main" val="1600800941"/>
                  </a:ext>
                </a:extLst>
              </a:tr>
              <a:tr h="356105">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64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extLst>
                  <a:ext uri="{0D108BD9-81ED-4DB2-BD59-A6C34878D82A}">
                    <a16:rowId xmlns:a16="http://schemas.microsoft.com/office/drawing/2014/main" val="2802233000"/>
                  </a:ext>
                </a:extLst>
              </a:tr>
              <a:tr h="182880">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125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20000"/>
                      </a:srgbClr>
                    </a:solidFill>
                  </a:tcPr>
                </a:tc>
                <a:extLst>
                  <a:ext uri="{0D108BD9-81ED-4DB2-BD59-A6C34878D82A}">
                    <a16:rowId xmlns:a16="http://schemas.microsoft.com/office/drawing/2014/main" val="3023797015"/>
                  </a:ext>
                </a:extLst>
              </a:tr>
              <a:tr h="182880">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tc>
                  <a:txBody>
                    <a:bodyPr/>
                    <a:lstStyle>
                      <a:lvl1pPr marL="0" algn="l" defTabSz="914400" rtl="0" eaLnBrk="1" latinLnBrk="0" hangingPunct="1">
                        <a:defRPr sz="1800" kern="1200">
                          <a:solidFill>
                            <a:schemeClr val="dk1"/>
                          </a:solidFill>
                          <a:latin typeface="Corbel" panose="020B0503020204020204"/>
                        </a:defRPr>
                      </a:lvl1pPr>
                      <a:lvl2pPr marL="457200" algn="l" defTabSz="914400" rtl="0" eaLnBrk="1" latinLnBrk="0" hangingPunct="1">
                        <a:defRPr sz="1800" kern="1200">
                          <a:solidFill>
                            <a:schemeClr val="dk1"/>
                          </a:solidFill>
                          <a:latin typeface="Corbel" panose="020B0503020204020204"/>
                        </a:defRPr>
                      </a:lvl2pPr>
                      <a:lvl3pPr marL="914400" algn="l" defTabSz="914400" rtl="0" eaLnBrk="1" latinLnBrk="0" hangingPunct="1">
                        <a:defRPr sz="1800" kern="1200">
                          <a:solidFill>
                            <a:schemeClr val="dk1"/>
                          </a:solidFill>
                          <a:latin typeface="Corbel" panose="020B0503020204020204"/>
                        </a:defRPr>
                      </a:lvl3pPr>
                      <a:lvl4pPr marL="1371600" algn="l" defTabSz="914400" rtl="0" eaLnBrk="1" latinLnBrk="0" hangingPunct="1">
                        <a:defRPr sz="1800" kern="1200">
                          <a:solidFill>
                            <a:schemeClr val="dk1"/>
                          </a:solidFill>
                          <a:latin typeface="Corbel" panose="020B0503020204020204"/>
                        </a:defRPr>
                      </a:lvl4pPr>
                      <a:lvl5pPr marL="1828800" algn="l" defTabSz="914400" rtl="0" eaLnBrk="1" latinLnBrk="0" hangingPunct="1">
                        <a:defRPr sz="1800" kern="1200">
                          <a:solidFill>
                            <a:schemeClr val="dk1"/>
                          </a:solidFill>
                          <a:latin typeface="Corbel" panose="020B0503020204020204"/>
                        </a:defRPr>
                      </a:lvl5pPr>
                      <a:lvl6pPr marL="2286000" algn="l" defTabSz="914400" rtl="0" eaLnBrk="1" latinLnBrk="0" hangingPunct="1">
                        <a:defRPr sz="1800" kern="1200">
                          <a:solidFill>
                            <a:schemeClr val="dk1"/>
                          </a:solidFill>
                          <a:latin typeface="Corbel" panose="020B0503020204020204"/>
                        </a:defRPr>
                      </a:lvl6pPr>
                      <a:lvl7pPr marL="2743200" algn="l" defTabSz="914400" rtl="0" eaLnBrk="1" latinLnBrk="0" hangingPunct="1">
                        <a:defRPr sz="1800" kern="1200">
                          <a:solidFill>
                            <a:schemeClr val="dk1"/>
                          </a:solidFill>
                          <a:latin typeface="Corbel" panose="020B0503020204020204"/>
                        </a:defRPr>
                      </a:lvl7pPr>
                      <a:lvl8pPr marL="3200400" algn="l" defTabSz="914400" rtl="0" eaLnBrk="1" latinLnBrk="0" hangingPunct="1">
                        <a:defRPr sz="1800" kern="1200">
                          <a:solidFill>
                            <a:schemeClr val="dk1"/>
                          </a:solidFill>
                          <a:latin typeface="Corbel" panose="020B0503020204020204"/>
                        </a:defRPr>
                      </a:lvl8pPr>
                      <a:lvl9pPr marL="3657600" algn="l" defTabSz="914400" rtl="0" eaLnBrk="1" latinLnBrk="0" hangingPunct="1">
                        <a:defRPr sz="1800" kern="1200">
                          <a:solidFill>
                            <a:schemeClr val="dk1"/>
                          </a:solidFill>
                          <a:latin typeface="Corbel" panose="020B0503020204020204"/>
                        </a:defRPr>
                      </a:lvl9pPr>
                    </a:lstStyle>
                    <a:p>
                      <a:pPr algn="ctr"/>
                      <a:r>
                        <a:rPr lang="en-US" dirty="0"/>
                        <a:t>216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0ACEC">
                        <a:tint val="40000"/>
                      </a:srgbClr>
                    </a:solidFill>
                  </a:tcPr>
                </a:tc>
                <a:extLst>
                  <a:ext uri="{0D108BD9-81ED-4DB2-BD59-A6C34878D82A}">
                    <a16:rowId xmlns:a16="http://schemas.microsoft.com/office/drawing/2014/main" val="1028521821"/>
                  </a:ext>
                </a:extLst>
              </a:tr>
            </a:tbl>
          </a:graphicData>
        </a:graphic>
      </p:graphicFrame>
      <p:pic>
        <p:nvPicPr>
          <p:cNvPr id="4098" name="Picture 2" descr="Small-Scale Rabbit Farming - Homestead.org Livestock">
            <a:extLst>
              <a:ext uri="{FF2B5EF4-FFF2-40B4-BE49-F238E27FC236}">
                <a16:creationId xmlns:a16="http://schemas.microsoft.com/office/drawing/2014/main" id="{2FF2DF2D-C408-39B0-10BF-83DCF1102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5487" y="65648"/>
            <a:ext cx="3426513" cy="15586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34563A9-7A9B-8A2C-1023-9E80B7282AC6}"/>
              </a:ext>
            </a:extLst>
          </p:cNvPr>
          <p:cNvSpPr txBox="1"/>
          <p:nvPr/>
        </p:nvSpPr>
        <p:spPr>
          <a:xfrm>
            <a:off x="0" y="185017"/>
            <a:ext cx="9655277" cy="1231106"/>
          </a:xfrm>
          <a:prstGeom prst="rect">
            <a:avLst/>
          </a:prstGeom>
          <a:noFill/>
        </p:spPr>
        <p:txBody>
          <a:bodyPr wrap="square" rtlCol="0">
            <a:spAutoFit/>
          </a:bodyPr>
          <a:lstStyle/>
          <a:p>
            <a:r>
              <a:rPr lang="en-IN" sz="2800" u="sng" dirty="0">
                <a:solidFill>
                  <a:schemeClr val="bg1"/>
                </a:solidFill>
              </a:rPr>
              <a:t>Example 2: </a:t>
            </a:r>
          </a:p>
          <a:p>
            <a:endParaRPr lang="en-IN" u="sng" dirty="0">
              <a:solidFill>
                <a:schemeClr val="bg1"/>
              </a:solidFill>
            </a:endParaRPr>
          </a:p>
          <a:p>
            <a:pPr marL="0" algn="ctr" rtl="0" eaLnBrk="1" latinLnBrk="0" hangingPunct="1">
              <a:spcBef>
                <a:spcPts val="0"/>
              </a:spcBef>
              <a:spcAft>
                <a:spcPts val="0"/>
              </a:spcAft>
            </a:pPr>
            <a:r>
              <a:rPr lang="en-IN" sz="2800" kern="1200" dirty="0">
                <a:solidFill>
                  <a:srgbClr val="FFFFFF"/>
                </a:solidFill>
                <a:effectLst/>
                <a:latin typeface="Calibri" panose="020F0502020204030204" pitchFamily="34" charset="0"/>
                <a:ea typeface="+mn-ea"/>
                <a:cs typeface="+mn-cs"/>
              </a:rPr>
              <a:t>Predicting the number of rabbits after certain years!</a:t>
            </a:r>
            <a:endParaRPr lang="en-IN" sz="2800" dirty="0">
              <a:effectLst/>
            </a:endParaRPr>
          </a:p>
        </p:txBody>
      </p:sp>
    </p:spTree>
    <p:extLst>
      <p:ext uri="{BB962C8B-B14F-4D97-AF65-F5344CB8AC3E}">
        <p14:creationId xmlns:p14="http://schemas.microsoft.com/office/powerpoint/2010/main" val="38128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77A51-5F24-D45C-0C57-B49C1BA8B5B9}"/>
              </a:ext>
            </a:extLst>
          </p:cNvPr>
          <p:cNvSpPr txBox="1">
            <a:spLocks/>
          </p:cNvSpPr>
          <p:nvPr/>
        </p:nvSpPr>
        <p:spPr>
          <a:xfrm>
            <a:off x="1443214" y="0"/>
            <a:ext cx="10018713" cy="1752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A realistic Example</a:t>
            </a:r>
          </a:p>
        </p:txBody>
      </p:sp>
      <p:pic>
        <p:nvPicPr>
          <p:cNvPr id="3" name="Picture 2">
            <a:extLst>
              <a:ext uri="{FF2B5EF4-FFF2-40B4-BE49-F238E27FC236}">
                <a16:creationId xmlns:a16="http://schemas.microsoft.com/office/drawing/2014/main" id="{A543EF2E-77CC-689F-3D3A-672F7265A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051" y="1059836"/>
            <a:ext cx="6852243" cy="413200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907E97C-D2A8-225F-6A87-6C2F49B5A0A4}"/>
              </a:ext>
            </a:extLst>
          </p:cNvPr>
          <p:cNvSpPr txBox="1">
            <a:spLocks/>
          </p:cNvSpPr>
          <p:nvPr/>
        </p:nvSpPr>
        <p:spPr>
          <a:xfrm>
            <a:off x="370365" y="5504241"/>
            <a:ext cx="8231616" cy="115070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solidFill>
                  <a:schemeClr val="bg1"/>
                </a:solidFill>
              </a:rPr>
              <a:t>After plotting the line, we can get the height for any given age.</a:t>
            </a:r>
          </a:p>
          <a:p>
            <a:endParaRPr lang="en-US" dirty="0"/>
          </a:p>
        </p:txBody>
      </p:sp>
      <p:cxnSp>
        <p:nvCxnSpPr>
          <p:cNvPr id="5" name="Straight Connector 4">
            <a:extLst>
              <a:ext uri="{FF2B5EF4-FFF2-40B4-BE49-F238E27FC236}">
                <a16:creationId xmlns:a16="http://schemas.microsoft.com/office/drawing/2014/main" id="{43E53ED4-45BA-129B-8CC9-FF746C16EB98}"/>
              </a:ext>
            </a:extLst>
          </p:cNvPr>
          <p:cNvCxnSpPr>
            <a:cxnSpLocks/>
          </p:cNvCxnSpPr>
          <p:nvPr/>
        </p:nvCxnSpPr>
        <p:spPr>
          <a:xfrm flipV="1">
            <a:off x="1620520" y="1871133"/>
            <a:ext cx="5122333" cy="203200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18094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F519B59-565F-2D3D-7389-ED6E7D3044D6}"/>
              </a:ext>
            </a:extLst>
          </p:cNvPr>
          <p:cNvSpPr txBox="1">
            <a:spLocks/>
          </p:cNvSpPr>
          <p:nvPr/>
        </p:nvSpPr>
        <p:spPr>
          <a:xfrm>
            <a:off x="1444855" y="4468304"/>
            <a:ext cx="10086674" cy="16535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random set of points</a:t>
            </a:r>
          </a:p>
          <a:p>
            <a:r>
              <a:rPr lang="en-US" dirty="0">
                <a:solidFill>
                  <a:schemeClr val="bg1"/>
                </a:solidFill>
              </a:rPr>
              <a:t>Finding the best line to represent those points</a:t>
            </a:r>
          </a:p>
        </p:txBody>
      </p:sp>
      <p:pic>
        <p:nvPicPr>
          <p:cNvPr id="4" name="Picture 2">
            <a:extLst>
              <a:ext uri="{FF2B5EF4-FFF2-40B4-BE49-F238E27FC236}">
                <a16:creationId xmlns:a16="http://schemas.microsoft.com/office/drawing/2014/main" id="{B8750766-164E-68EB-666C-4E78F416C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63" y="542474"/>
            <a:ext cx="5373069" cy="3534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1CC68C-A96B-BC70-1F8F-130CA2065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278" y="566217"/>
            <a:ext cx="4794731" cy="315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42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BF61-D01E-EE5E-C9C6-A581172AD753}"/>
              </a:ext>
            </a:extLst>
          </p:cNvPr>
          <p:cNvSpPr txBox="1">
            <a:spLocks/>
          </p:cNvSpPr>
          <p:nvPr/>
        </p:nvSpPr>
        <p:spPr>
          <a:xfrm>
            <a:off x="244789" y="377917"/>
            <a:ext cx="10018713" cy="1752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How does the Machine find the ‘best’ line?</a:t>
            </a:r>
          </a:p>
        </p:txBody>
      </p:sp>
      <p:sp>
        <p:nvSpPr>
          <p:cNvPr id="3" name="Content Placeholder 2">
            <a:extLst>
              <a:ext uri="{FF2B5EF4-FFF2-40B4-BE49-F238E27FC236}">
                <a16:creationId xmlns:a16="http://schemas.microsoft.com/office/drawing/2014/main" id="{6B47CA69-29C2-861C-3D79-1A782110D75C}"/>
              </a:ext>
            </a:extLst>
          </p:cNvPr>
          <p:cNvSpPr txBox="1">
            <a:spLocks/>
          </p:cNvSpPr>
          <p:nvPr/>
        </p:nvSpPr>
        <p:spPr>
          <a:xfrm>
            <a:off x="173669" y="1420402"/>
            <a:ext cx="8533451" cy="401719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chemeClr val="bg1"/>
              </a:solidFill>
            </a:endParaRPr>
          </a:p>
          <a:p>
            <a:r>
              <a:rPr lang="en-US" dirty="0">
                <a:solidFill>
                  <a:schemeClr val="bg1"/>
                </a:solidFill>
              </a:rPr>
              <a:t>We give the machine a lot of data and ask it to find the line passing through the majority of the points.</a:t>
            </a:r>
          </a:p>
          <a:p>
            <a:r>
              <a:rPr lang="en-US" dirty="0">
                <a:solidFill>
                  <a:schemeClr val="bg1"/>
                </a:solidFill>
              </a:rPr>
              <a:t>For a line y = mx +c, m and c are the parameters of the line.</a:t>
            </a:r>
          </a:p>
          <a:p>
            <a:r>
              <a:rPr lang="en-US" dirty="0">
                <a:solidFill>
                  <a:schemeClr val="bg1"/>
                </a:solidFill>
              </a:rPr>
              <a:t>The Machine needs to adjust ‘m’ and ‘c’ so that it gets the best line representing the given points. m and c are known as hyper-parameters.</a:t>
            </a:r>
          </a:p>
          <a:p>
            <a:r>
              <a:rPr lang="en-US" dirty="0">
                <a:solidFill>
                  <a:schemeClr val="bg1"/>
                </a:solidFill>
              </a:rPr>
              <a:t>Tweaking m and c will help us predict the generalized line that passes through most of the data and we can thus find a general pattern in the data.</a:t>
            </a:r>
          </a:p>
        </p:txBody>
      </p:sp>
    </p:spTree>
    <p:extLst>
      <p:ext uri="{BB962C8B-B14F-4D97-AF65-F5344CB8AC3E}">
        <p14:creationId xmlns:p14="http://schemas.microsoft.com/office/powerpoint/2010/main" val="1812688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9A35532-4676-2CAD-75C2-A3D218691EFC}"/>
              </a:ext>
            </a:extLst>
          </p:cNvPr>
          <p:cNvSpPr txBox="1">
            <a:spLocks/>
          </p:cNvSpPr>
          <p:nvPr/>
        </p:nvSpPr>
        <p:spPr>
          <a:xfrm>
            <a:off x="397190" y="750776"/>
            <a:ext cx="9961101" cy="535644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How to get the values of ‘m’ and ‘c’?</a:t>
            </a:r>
          </a:p>
          <a:p>
            <a:r>
              <a:rPr lang="en-US" dirty="0">
                <a:solidFill>
                  <a:schemeClr val="bg1"/>
                </a:solidFill>
              </a:rPr>
              <a:t>We initially take random values of m and c so as to get a random line, define a function to measure how ‘good’ the line actually is, and modify the m and c values accordingly.</a:t>
            </a:r>
          </a:p>
          <a:p>
            <a:r>
              <a:rPr lang="en-US" dirty="0">
                <a:solidFill>
                  <a:schemeClr val="bg1"/>
                </a:solidFill>
              </a:rPr>
              <a:t>We’ll call the function to be used as loss function. It will take the line (m and c values) and give us a measure of how good that line represents our data.</a:t>
            </a:r>
          </a:p>
          <a:p>
            <a:r>
              <a:rPr lang="en-US" dirty="0">
                <a:solidFill>
                  <a:schemeClr val="bg1"/>
                </a:solidFill>
              </a:rPr>
              <a:t>For that , we calculate the error, which is the difference between actual value (data point) and predicted value (given by a particular line). We calculate the sum of such errors for all the data points and that gives us the total error in a particular representation of line.</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We took the square of difference as we need absolute value of error</a:t>
            </a:r>
          </a:p>
          <a:p>
            <a:endParaRPr lang="en-US" dirty="0">
              <a:solidFill>
                <a:schemeClr val="bg1"/>
              </a:solidFill>
            </a:endParaRPr>
          </a:p>
        </p:txBody>
      </p:sp>
      <p:pic>
        <p:nvPicPr>
          <p:cNvPr id="3" name="Picture 2">
            <a:extLst>
              <a:ext uri="{FF2B5EF4-FFF2-40B4-BE49-F238E27FC236}">
                <a16:creationId xmlns:a16="http://schemas.microsoft.com/office/drawing/2014/main" id="{C810AA97-25B2-73BF-C6D8-30CCA9185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59" y="4346211"/>
            <a:ext cx="28575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30DF089-D4FC-D930-2450-2F19E2470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346211"/>
            <a:ext cx="3810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58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A5AF7FA-AD1F-39B6-1AFC-B29B67BA8D53}"/>
              </a:ext>
            </a:extLst>
          </p:cNvPr>
          <p:cNvSpPr txBox="1">
            <a:spLocks/>
          </p:cNvSpPr>
          <p:nvPr/>
        </p:nvSpPr>
        <p:spPr>
          <a:xfrm>
            <a:off x="1656090" y="458044"/>
            <a:ext cx="8566697" cy="18874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Minimizing the error would make the line pass closer and closer through the majority of the data points</a:t>
            </a:r>
          </a:p>
          <a:p>
            <a:r>
              <a:rPr lang="en-US" dirty="0">
                <a:solidFill>
                  <a:schemeClr val="bg1"/>
                </a:solidFill>
              </a:rPr>
              <a:t>But how do we find the minima of the loss function?</a:t>
            </a:r>
          </a:p>
          <a:p>
            <a:r>
              <a:rPr lang="en-US" dirty="0">
                <a:solidFill>
                  <a:schemeClr val="bg1"/>
                </a:solidFill>
              </a:rPr>
              <a:t>Enter Gradient Descent</a:t>
            </a:r>
          </a:p>
          <a:p>
            <a:endParaRPr lang="en-US" dirty="0">
              <a:solidFill>
                <a:schemeClr val="bg1"/>
              </a:solidFill>
            </a:endParaRPr>
          </a:p>
        </p:txBody>
      </p:sp>
      <p:pic>
        <p:nvPicPr>
          <p:cNvPr id="4" name="Picture 3">
            <a:extLst>
              <a:ext uri="{FF2B5EF4-FFF2-40B4-BE49-F238E27FC236}">
                <a16:creationId xmlns:a16="http://schemas.microsoft.com/office/drawing/2014/main" id="{ACE961EB-D096-4040-477C-8B5FDC03C429}"/>
              </a:ext>
            </a:extLst>
          </p:cNvPr>
          <p:cNvPicPr>
            <a:picLocks noChangeAspect="1"/>
          </p:cNvPicPr>
          <p:nvPr/>
        </p:nvPicPr>
        <p:blipFill>
          <a:blip r:embed="rId2"/>
          <a:stretch>
            <a:fillRect/>
          </a:stretch>
        </p:blipFill>
        <p:spPr>
          <a:xfrm>
            <a:off x="1846727" y="2345488"/>
            <a:ext cx="4645513" cy="2829861"/>
          </a:xfrm>
          <a:prstGeom prst="rect">
            <a:avLst/>
          </a:prstGeom>
        </p:spPr>
      </p:pic>
    </p:spTree>
    <p:extLst>
      <p:ext uri="{BB962C8B-B14F-4D97-AF65-F5344CB8AC3E}">
        <p14:creationId xmlns:p14="http://schemas.microsoft.com/office/powerpoint/2010/main" val="3019511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E792E-A329-711C-A094-B03621520A86}"/>
              </a:ext>
            </a:extLst>
          </p:cNvPr>
          <p:cNvSpPr txBox="1">
            <a:spLocks/>
          </p:cNvSpPr>
          <p:nvPr/>
        </p:nvSpPr>
        <p:spPr>
          <a:xfrm>
            <a:off x="588645" y="444484"/>
            <a:ext cx="10018713" cy="1752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Gradient Descent</a:t>
            </a:r>
          </a:p>
        </p:txBody>
      </p:sp>
      <p:sp>
        <p:nvSpPr>
          <p:cNvPr id="3" name="Content Placeholder 2">
            <a:extLst>
              <a:ext uri="{FF2B5EF4-FFF2-40B4-BE49-F238E27FC236}">
                <a16:creationId xmlns:a16="http://schemas.microsoft.com/office/drawing/2014/main" id="{C985AE5A-6CF3-E41D-7333-D638ED25EE66}"/>
              </a:ext>
            </a:extLst>
          </p:cNvPr>
          <p:cNvSpPr txBox="1">
            <a:spLocks/>
          </p:cNvSpPr>
          <p:nvPr/>
        </p:nvSpPr>
        <p:spPr>
          <a:xfrm>
            <a:off x="588645" y="1891084"/>
            <a:ext cx="6683975" cy="45224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Gradient Descent is an iterative algorithm used to find the minima of a particular function. Or in our case, it is used to calculate the values of m and c such that the error generated is minimum</a:t>
            </a:r>
          </a:p>
          <a:p>
            <a:r>
              <a:rPr lang="en-US">
                <a:solidFill>
                  <a:schemeClr val="bg1"/>
                </a:solidFill>
              </a:rPr>
              <a:t>Refer Graph – Derivative gives direction, Learning rate gives step size</a:t>
            </a:r>
          </a:p>
          <a:p>
            <a:r>
              <a:rPr lang="en-US">
                <a:solidFill>
                  <a:schemeClr val="bg1"/>
                </a:solidFill>
              </a:rPr>
              <a:t> Larger learning rate = bouncing back of x value, lesser learning rate = more iterations</a:t>
            </a:r>
          </a:p>
          <a:p>
            <a:r>
              <a:rPr lang="en-US">
                <a:solidFill>
                  <a:schemeClr val="bg1"/>
                </a:solidFill>
              </a:rPr>
              <a:t>Epoch = total no of iterations</a:t>
            </a:r>
          </a:p>
          <a:p>
            <a:endParaRPr lang="en-US" dirty="0">
              <a:solidFill>
                <a:schemeClr val="bg1"/>
              </a:solidFill>
            </a:endParaRPr>
          </a:p>
        </p:txBody>
      </p:sp>
      <p:pic>
        <p:nvPicPr>
          <p:cNvPr id="5" name="Picture 2" descr="LM101-083: Ch5: How to Use Calculus to Design Learning Machines - Learning  Machines 101">
            <a:extLst>
              <a:ext uri="{FF2B5EF4-FFF2-40B4-BE49-F238E27FC236}">
                <a16:creationId xmlns:a16="http://schemas.microsoft.com/office/drawing/2014/main" id="{4F84E84C-DFBE-435B-671B-5BD733A75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850" y="2621979"/>
            <a:ext cx="4012489" cy="269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4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F9FB62-5C6F-BBFF-9605-303EF62CA411}"/>
              </a:ext>
            </a:extLst>
          </p:cNvPr>
          <p:cNvSpPr txBox="1">
            <a:spLocks/>
          </p:cNvSpPr>
          <p:nvPr/>
        </p:nvSpPr>
        <p:spPr>
          <a:xfrm>
            <a:off x="643313" y="520848"/>
            <a:ext cx="10018713" cy="64609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To get ideal values of m and c, we define y = f(m) and y = f(c) separately, calculate the best values of m and c individually and then we get the best line with those values of m and c</a:t>
            </a:r>
          </a:p>
          <a:p>
            <a:r>
              <a:rPr lang="en-US" sz="2200" dirty="0">
                <a:solidFill>
                  <a:schemeClr val="bg1"/>
                </a:solidFill>
              </a:rPr>
              <a:t>Partial Derivative </a:t>
            </a:r>
            <a:r>
              <a:rPr lang="en-US" sz="2200" dirty="0" err="1">
                <a:solidFill>
                  <a:schemeClr val="bg1"/>
                </a:solidFill>
              </a:rPr>
              <a:t>wrt</a:t>
            </a:r>
            <a:r>
              <a:rPr lang="en-US" sz="2200" dirty="0">
                <a:solidFill>
                  <a:schemeClr val="bg1"/>
                </a:solidFill>
              </a:rPr>
              <a:t> m:				Partial Derivative </a:t>
            </a:r>
            <a:r>
              <a:rPr lang="en-US" sz="2200" dirty="0" err="1">
                <a:solidFill>
                  <a:schemeClr val="bg1"/>
                </a:solidFill>
              </a:rPr>
              <a:t>wrt</a:t>
            </a:r>
            <a:r>
              <a:rPr lang="en-US" sz="2200" dirty="0">
                <a:solidFill>
                  <a:schemeClr val="bg1"/>
                </a:solidFill>
              </a:rPr>
              <a:t> c:</a:t>
            </a: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r>
              <a:rPr lang="en-US" sz="2200" dirty="0">
                <a:solidFill>
                  <a:schemeClr val="bg1"/>
                </a:solidFill>
              </a:rPr>
              <a:t>In each iteration, we do:</a:t>
            </a:r>
          </a:p>
          <a:p>
            <a:pPr marL="0" indent="0">
              <a:buFont typeface="Arial" panose="020B0604020202020204" pitchFamily="34" charset="0"/>
              <a:buNone/>
            </a:pPr>
            <a:endParaRPr lang="en-US" sz="2200" dirty="0">
              <a:solidFill>
                <a:schemeClr val="bg1"/>
              </a:solidFill>
            </a:endParaRPr>
          </a:p>
          <a:p>
            <a:pPr marL="0" indent="0">
              <a:buFont typeface="Arial" panose="020B0604020202020204" pitchFamily="34" charset="0"/>
              <a:buNone/>
            </a:pPr>
            <a:endParaRPr lang="en-US" sz="2200" dirty="0">
              <a:solidFill>
                <a:schemeClr val="bg1"/>
              </a:solidFill>
            </a:endParaRPr>
          </a:p>
          <a:p>
            <a:r>
              <a:rPr lang="en-US" sz="2200" dirty="0">
                <a:solidFill>
                  <a:schemeClr val="bg1"/>
                </a:solidFill>
              </a:rPr>
              <a:t>Finally we get m and c with accuracy depending on the epoch</a:t>
            </a:r>
          </a:p>
        </p:txBody>
      </p:sp>
      <p:pic>
        <p:nvPicPr>
          <p:cNvPr id="9" name="Picture 2">
            <a:extLst>
              <a:ext uri="{FF2B5EF4-FFF2-40B4-BE49-F238E27FC236}">
                <a16:creationId xmlns:a16="http://schemas.microsoft.com/office/drawing/2014/main" id="{5871F3A7-AFBE-F9EA-CE50-5F1050621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57" y="1973607"/>
            <a:ext cx="4529164" cy="17776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428118C5-FDBB-CEF0-4566-6DCD53959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703" y="2123016"/>
            <a:ext cx="3522323" cy="10801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328B3A-6EF1-646F-277D-283F100F5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711" y="4083769"/>
            <a:ext cx="2477020" cy="110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31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p13">
            <a:extLst>
              <a:ext uri="{FF2B5EF4-FFF2-40B4-BE49-F238E27FC236}">
                <a16:creationId xmlns:a16="http://schemas.microsoft.com/office/drawing/2014/main" id="{F5B55396-9CC5-9CD0-9D72-8CE77973A197}"/>
              </a:ext>
            </a:extLst>
          </p:cNvPr>
          <p:cNvSpPr txBox="1">
            <a:spLocks/>
          </p:cNvSpPr>
          <p:nvPr/>
        </p:nvSpPr>
        <p:spPr>
          <a:xfrm>
            <a:off x="2009034" y="530700"/>
            <a:ext cx="6331500" cy="1542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a:solidFill>
                  <a:schemeClr val="bg1"/>
                </a:solidFill>
                <a:latin typeface="Times New Roman" panose="02020603050405020304" pitchFamily="18" charset="0"/>
                <a:cs typeface="Times New Roman" panose="02020603050405020304" pitchFamily="18" charset="0"/>
              </a:rPr>
              <a:t>Logistic Regression</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3" name="Google Shape;74;p13">
            <a:extLst>
              <a:ext uri="{FF2B5EF4-FFF2-40B4-BE49-F238E27FC236}">
                <a16:creationId xmlns:a16="http://schemas.microsoft.com/office/drawing/2014/main" id="{3A00FD0A-752B-AB12-250A-D7B50AF2DB92}"/>
              </a:ext>
            </a:extLst>
          </p:cNvPr>
          <p:cNvPicPr preferRelativeResize="0"/>
          <p:nvPr/>
        </p:nvPicPr>
        <p:blipFill>
          <a:blip r:embed="rId2">
            <a:alphaModFix/>
          </a:blip>
          <a:stretch>
            <a:fillRect/>
          </a:stretch>
        </p:blipFill>
        <p:spPr>
          <a:xfrm>
            <a:off x="2009034" y="1981403"/>
            <a:ext cx="5387209" cy="2666475"/>
          </a:xfrm>
          <a:prstGeom prst="rect">
            <a:avLst/>
          </a:prstGeom>
          <a:noFill/>
          <a:ln>
            <a:noFill/>
          </a:ln>
        </p:spPr>
      </p:pic>
    </p:spTree>
    <p:extLst>
      <p:ext uri="{BB962C8B-B14F-4D97-AF65-F5344CB8AC3E}">
        <p14:creationId xmlns:p14="http://schemas.microsoft.com/office/powerpoint/2010/main" val="319681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2F856-166F-4B4B-96BD-1AD04F702349}"/>
              </a:ext>
            </a:extLst>
          </p:cNvPr>
          <p:cNvSpPr txBox="1"/>
          <p:nvPr/>
        </p:nvSpPr>
        <p:spPr>
          <a:xfrm flipH="1">
            <a:off x="338682" y="443882"/>
            <a:ext cx="4197807" cy="677108"/>
          </a:xfrm>
          <a:prstGeom prst="rect">
            <a:avLst/>
          </a:prstGeom>
          <a:noFill/>
        </p:spPr>
        <p:txBody>
          <a:bodyPr wrap="square" rtlCol="0">
            <a:spAutoFit/>
          </a:bodyPr>
          <a:lstStyle/>
          <a:p>
            <a:r>
              <a:rPr lang="en-IN" sz="3700" u="sng" dirty="0">
                <a:solidFill>
                  <a:schemeClr val="bg1"/>
                </a:solidFill>
              </a:rPr>
              <a:t>About the host</a:t>
            </a:r>
          </a:p>
        </p:txBody>
      </p:sp>
      <p:sp>
        <p:nvSpPr>
          <p:cNvPr id="3" name="TextBox 2">
            <a:extLst>
              <a:ext uri="{FF2B5EF4-FFF2-40B4-BE49-F238E27FC236}">
                <a16:creationId xmlns:a16="http://schemas.microsoft.com/office/drawing/2014/main" id="{D07A89BF-B24D-4C4D-9400-095F11B507AE}"/>
              </a:ext>
            </a:extLst>
          </p:cNvPr>
          <p:cNvSpPr txBox="1"/>
          <p:nvPr/>
        </p:nvSpPr>
        <p:spPr>
          <a:xfrm>
            <a:off x="276537" y="1383067"/>
            <a:ext cx="6355081" cy="3696525"/>
          </a:xfrm>
          <a:prstGeom prst="rect">
            <a:avLst/>
          </a:prstGeom>
          <a:noFill/>
        </p:spPr>
        <p:txBody>
          <a:bodyPr wrap="square" rtlCol="0">
            <a:spAutoFit/>
          </a:bodyPr>
          <a:lstStyle/>
          <a:p>
            <a:r>
              <a:rPr lang="en-IN" sz="2400" dirty="0">
                <a:solidFill>
                  <a:schemeClr val="bg1"/>
                </a:solidFill>
              </a:rPr>
              <a:t>  Khushi Trivedi</a:t>
            </a:r>
          </a:p>
          <a:p>
            <a:endParaRPr lang="en-IN" sz="2400" dirty="0">
              <a:solidFill>
                <a:schemeClr val="bg1"/>
              </a:solidFill>
            </a:endParaRPr>
          </a:p>
          <a:p>
            <a:pPr marL="285750" indent="-285750">
              <a:lnSpc>
                <a:spcPct val="150000"/>
              </a:lnSpc>
              <a:buFont typeface="Wingdings" panose="05000000000000000000" pitchFamily="2" charset="2"/>
              <a:buChar char="§"/>
            </a:pPr>
            <a:r>
              <a:rPr lang="en-IN" dirty="0">
                <a:solidFill>
                  <a:schemeClr val="bg1">
                    <a:lumMod val="75000"/>
                  </a:schemeClr>
                </a:solidFill>
              </a:rPr>
              <a:t>Founder &amp; Lead: GDSC chapter LNCT&amp;S</a:t>
            </a:r>
          </a:p>
          <a:p>
            <a:pPr marL="285750" indent="-285750">
              <a:lnSpc>
                <a:spcPct val="150000"/>
              </a:lnSpc>
              <a:buFont typeface="Wingdings" panose="05000000000000000000" pitchFamily="2" charset="2"/>
              <a:buChar char="§"/>
            </a:pPr>
            <a:r>
              <a:rPr lang="en-IN" dirty="0">
                <a:solidFill>
                  <a:schemeClr val="bg1">
                    <a:lumMod val="75000"/>
                  </a:schemeClr>
                </a:solidFill>
              </a:rPr>
              <a:t>Alpha Microsoft Learn Student Ambassador</a:t>
            </a:r>
          </a:p>
          <a:p>
            <a:pPr marL="285750" indent="-285750">
              <a:lnSpc>
                <a:spcPct val="150000"/>
              </a:lnSpc>
              <a:buFont typeface="Wingdings" panose="05000000000000000000" pitchFamily="2" charset="2"/>
              <a:buChar char="§"/>
            </a:pPr>
            <a:r>
              <a:rPr lang="en-IN" dirty="0">
                <a:solidFill>
                  <a:schemeClr val="bg1">
                    <a:lumMod val="75000"/>
                  </a:schemeClr>
                </a:solidFill>
              </a:rPr>
              <a:t>Data Science Trainee @ DevTown</a:t>
            </a:r>
          </a:p>
          <a:p>
            <a:pPr marL="285750" indent="-285750">
              <a:lnSpc>
                <a:spcPct val="150000"/>
              </a:lnSpc>
              <a:buFont typeface="Wingdings" panose="05000000000000000000" pitchFamily="2" charset="2"/>
              <a:buChar char="§"/>
            </a:pPr>
            <a:r>
              <a:rPr lang="en-IN" dirty="0">
                <a:solidFill>
                  <a:schemeClr val="bg1">
                    <a:lumMod val="75000"/>
                  </a:schemeClr>
                </a:solidFill>
              </a:rPr>
              <a:t>Research Fellow @ Indian Space Society</a:t>
            </a:r>
          </a:p>
          <a:p>
            <a:pPr marL="285750" indent="-285750">
              <a:lnSpc>
                <a:spcPct val="150000"/>
              </a:lnSpc>
              <a:buFont typeface="Wingdings" panose="05000000000000000000" pitchFamily="2" charset="2"/>
              <a:buChar char="§"/>
            </a:pPr>
            <a:r>
              <a:rPr lang="en-IN" dirty="0">
                <a:solidFill>
                  <a:schemeClr val="bg1">
                    <a:lumMod val="75000"/>
                  </a:schemeClr>
                </a:solidFill>
              </a:rPr>
              <a:t>IAAC’21 Bronze Honour Winner</a:t>
            </a:r>
          </a:p>
          <a:p>
            <a:pPr marL="285750" indent="-285750">
              <a:lnSpc>
                <a:spcPct val="150000"/>
              </a:lnSpc>
              <a:buFont typeface="Wingdings" panose="05000000000000000000" pitchFamily="2" charset="2"/>
              <a:buChar char="§"/>
            </a:pPr>
            <a:r>
              <a:rPr lang="en-IN" dirty="0">
                <a:solidFill>
                  <a:schemeClr val="bg1">
                    <a:lumMod val="75000"/>
                  </a:schemeClr>
                </a:solidFill>
              </a:rPr>
              <a:t>NASA citizen Scientist</a:t>
            </a:r>
          </a:p>
          <a:p>
            <a:pPr marL="285750" indent="-285750">
              <a:lnSpc>
                <a:spcPct val="150000"/>
              </a:lnSpc>
              <a:buFont typeface="Wingdings" panose="05000000000000000000" pitchFamily="2" charset="2"/>
              <a:buChar char="§"/>
            </a:pPr>
            <a:r>
              <a:rPr lang="en-IN" dirty="0">
                <a:solidFill>
                  <a:schemeClr val="bg1">
                    <a:lumMod val="75000"/>
                  </a:schemeClr>
                </a:solidFill>
              </a:rPr>
              <a:t>Summer Student @ Indian Institute of Astrophysics, Bangalore</a:t>
            </a:r>
          </a:p>
        </p:txBody>
      </p:sp>
      <p:sp>
        <p:nvSpPr>
          <p:cNvPr id="4" name="TextBox 3">
            <a:extLst>
              <a:ext uri="{FF2B5EF4-FFF2-40B4-BE49-F238E27FC236}">
                <a16:creationId xmlns:a16="http://schemas.microsoft.com/office/drawing/2014/main" id="{9E606C6E-BED5-482E-B714-15F765B9A437}"/>
              </a:ext>
            </a:extLst>
          </p:cNvPr>
          <p:cNvSpPr txBox="1"/>
          <p:nvPr/>
        </p:nvSpPr>
        <p:spPr>
          <a:xfrm>
            <a:off x="5818612" y="2297097"/>
            <a:ext cx="4740674" cy="1200329"/>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lumMod val="75000"/>
                  </a:schemeClr>
                </a:solidFill>
              </a:rPr>
              <a:t>B.Tech - Lakshmi Narain College of Technology &amp; Science, Bhopal. 2</a:t>
            </a:r>
            <a:r>
              <a:rPr lang="en-IN" baseline="30000" dirty="0">
                <a:solidFill>
                  <a:schemeClr val="bg1">
                    <a:lumMod val="75000"/>
                  </a:schemeClr>
                </a:solidFill>
              </a:rPr>
              <a:t>nd</a:t>
            </a:r>
            <a:r>
              <a:rPr lang="en-IN" dirty="0">
                <a:solidFill>
                  <a:schemeClr val="bg1">
                    <a:lumMod val="75000"/>
                  </a:schemeClr>
                </a:solidFill>
              </a:rPr>
              <a:t> year, CSE-Cyber Security.</a:t>
            </a:r>
          </a:p>
          <a:p>
            <a:pPr marL="285750" indent="-285750">
              <a:buFont typeface="Wingdings" panose="05000000000000000000" pitchFamily="2" charset="2"/>
              <a:buChar char="§"/>
            </a:pPr>
            <a:endParaRPr lang="en-IN" dirty="0">
              <a:solidFill>
                <a:schemeClr val="bg1">
                  <a:lumMod val="75000"/>
                </a:schemeClr>
              </a:solidFill>
            </a:endParaRPr>
          </a:p>
        </p:txBody>
      </p:sp>
      <p:pic>
        <p:nvPicPr>
          <p:cNvPr id="6" name="Picture 5">
            <a:extLst>
              <a:ext uri="{FF2B5EF4-FFF2-40B4-BE49-F238E27FC236}">
                <a16:creationId xmlns:a16="http://schemas.microsoft.com/office/drawing/2014/main" id="{9AB184B6-03FB-40F7-BB5B-75E8C6922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521" y="224715"/>
            <a:ext cx="1810305" cy="1810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B8D26A8D-8169-4E5C-4115-1EDCC51B3556}"/>
              </a:ext>
            </a:extLst>
          </p:cNvPr>
          <p:cNvSpPr txBox="1"/>
          <p:nvPr/>
        </p:nvSpPr>
        <p:spPr>
          <a:xfrm flipH="1">
            <a:off x="338682" y="426127"/>
            <a:ext cx="4197807" cy="677108"/>
          </a:xfrm>
          <a:prstGeom prst="rect">
            <a:avLst/>
          </a:prstGeom>
          <a:noFill/>
        </p:spPr>
        <p:txBody>
          <a:bodyPr wrap="square" rtlCol="0">
            <a:spAutoFit/>
          </a:bodyPr>
          <a:lstStyle/>
          <a:p>
            <a:r>
              <a:rPr lang="en-IN" sz="3700" u="sng" dirty="0">
                <a:solidFill>
                  <a:schemeClr val="bg1"/>
                </a:solidFill>
              </a:rPr>
              <a:t>About the host</a:t>
            </a:r>
          </a:p>
        </p:txBody>
      </p:sp>
    </p:spTree>
    <p:extLst>
      <p:ext uri="{BB962C8B-B14F-4D97-AF65-F5344CB8AC3E}">
        <p14:creationId xmlns:p14="http://schemas.microsoft.com/office/powerpoint/2010/main" val="5822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79;p14">
            <a:extLst>
              <a:ext uri="{FF2B5EF4-FFF2-40B4-BE49-F238E27FC236}">
                <a16:creationId xmlns:a16="http://schemas.microsoft.com/office/drawing/2014/main" id="{6FBD1607-281C-4430-88D3-D6B3B89FC888}"/>
              </a:ext>
            </a:extLst>
          </p:cNvPr>
          <p:cNvPicPr preferRelativeResize="0"/>
          <p:nvPr/>
        </p:nvPicPr>
        <p:blipFill>
          <a:blip r:embed="rId2">
            <a:alphaModFix/>
          </a:blip>
          <a:stretch>
            <a:fillRect/>
          </a:stretch>
        </p:blipFill>
        <p:spPr>
          <a:xfrm>
            <a:off x="4572000" y="148237"/>
            <a:ext cx="4254600" cy="4818038"/>
          </a:xfrm>
          <a:prstGeom prst="rect">
            <a:avLst/>
          </a:prstGeom>
          <a:noFill/>
          <a:ln>
            <a:noFill/>
          </a:ln>
        </p:spPr>
      </p:pic>
      <p:pic>
        <p:nvPicPr>
          <p:cNvPr id="3" name="Google Shape;80;p14" descr="Piece of duct tape sticking a note to the slide">
            <a:extLst>
              <a:ext uri="{FF2B5EF4-FFF2-40B4-BE49-F238E27FC236}">
                <a16:creationId xmlns:a16="http://schemas.microsoft.com/office/drawing/2014/main" id="{C70AB122-60DE-BE35-4052-BBBFCD51F33C}"/>
              </a:ext>
            </a:extLst>
          </p:cNvPr>
          <p:cNvPicPr preferRelativeResize="0"/>
          <p:nvPr/>
        </p:nvPicPr>
        <p:blipFill rotWithShape="1">
          <a:blip r:embed="rId3">
            <a:alphaModFix/>
          </a:blip>
          <a:srcRect l="9244" t="5926" r="2118" b="10011"/>
          <a:stretch/>
        </p:blipFill>
        <p:spPr>
          <a:xfrm rot="154828">
            <a:off x="5663300" y="132801"/>
            <a:ext cx="2072000" cy="736050"/>
          </a:xfrm>
          <a:prstGeom prst="rect">
            <a:avLst/>
          </a:prstGeom>
          <a:noFill/>
          <a:ln>
            <a:noFill/>
          </a:ln>
        </p:spPr>
      </p:pic>
      <p:sp>
        <p:nvSpPr>
          <p:cNvPr id="4" name="Google Shape;81;p14">
            <a:extLst>
              <a:ext uri="{FF2B5EF4-FFF2-40B4-BE49-F238E27FC236}">
                <a16:creationId xmlns:a16="http://schemas.microsoft.com/office/drawing/2014/main" id="{1E4F8C1F-808C-8B76-B293-EFEB37C47867}"/>
              </a:ext>
            </a:extLst>
          </p:cNvPr>
          <p:cNvSpPr txBox="1"/>
          <p:nvPr/>
        </p:nvSpPr>
        <p:spPr>
          <a:xfrm>
            <a:off x="4982850" y="672897"/>
            <a:ext cx="34329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latin typeface="Raleway"/>
                <a:ea typeface="Raleway"/>
                <a:cs typeface="Raleway"/>
                <a:sym typeface="Raleway"/>
              </a:rPr>
              <a:t>Sigmoid</a:t>
            </a:r>
            <a:endParaRPr sz="3000" b="1">
              <a:latin typeface="Raleway"/>
              <a:ea typeface="Raleway"/>
              <a:cs typeface="Raleway"/>
              <a:sym typeface="Raleway"/>
            </a:endParaRPr>
          </a:p>
        </p:txBody>
      </p:sp>
      <p:pic>
        <p:nvPicPr>
          <p:cNvPr id="5" name="Google Shape;82;p14">
            <a:extLst>
              <a:ext uri="{FF2B5EF4-FFF2-40B4-BE49-F238E27FC236}">
                <a16:creationId xmlns:a16="http://schemas.microsoft.com/office/drawing/2014/main" id="{FDB7DBC9-7673-1D89-FAE8-9EF4581F40B9}"/>
              </a:ext>
            </a:extLst>
          </p:cNvPr>
          <p:cNvPicPr preferRelativeResize="0"/>
          <p:nvPr/>
        </p:nvPicPr>
        <p:blipFill>
          <a:blip r:embed="rId2">
            <a:alphaModFix/>
          </a:blip>
          <a:stretch>
            <a:fillRect/>
          </a:stretch>
        </p:blipFill>
        <p:spPr>
          <a:xfrm>
            <a:off x="216675" y="193587"/>
            <a:ext cx="4254600" cy="4818038"/>
          </a:xfrm>
          <a:prstGeom prst="rect">
            <a:avLst/>
          </a:prstGeom>
          <a:noFill/>
          <a:ln>
            <a:noFill/>
          </a:ln>
        </p:spPr>
      </p:pic>
      <p:pic>
        <p:nvPicPr>
          <p:cNvPr id="6" name="Google Shape;83;p14" descr="Piece of duct tape sticking a note to the slide">
            <a:extLst>
              <a:ext uri="{FF2B5EF4-FFF2-40B4-BE49-F238E27FC236}">
                <a16:creationId xmlns:a16="http://schemas.microsoft.com/office/drawing/2014/main" id="{66F5C814-F558-0244-A677-C9A9E39AD8C6}"/>
              </a:ext>
            </a:extLst>
          </p:cNvPr>
          <p:cNvPicPr preferRelativeResize="0"/>
          <p:nvPr/>
        </p:nvPicPr>
        <p:blipFill rotWithShape="1">
          <a:blip r:embed="rId3">
            <a:alphaModFix/>
          </a:blip>
          <a:srcRect l="9244" t="5926" r="2118" b="10011"/>
          <a:stretch/>
        </p:blipFill>
        <p:spPr>
          <a:xfrm rot="154828">
            <a:off x="1307975" y="178151"/>
            <a:ext cx="2072000" cy="736050"/>
          </a:xfrm>
          <a:prstGeom prst="rect">
            <a:avLst/>
          </a:prstGeom>
          <a:noFill/>
          <a:ln>
            <a:noFill/>
          </a:ln>
        </p:spPr>
      </p:pic>
      <p:sp>
        <p:nvSpPr>
          <p:cNvPr id="7" name="Google Shape;84;p14">
            <a:extLst>
              <a:ext uri="{FF2B5EF4-FFF2-40B4-BE49-F238E27FC236}">
                <a16:creationId xmlns:a16="http://schemas.microsoft.com/office/drawing/2014/main" id="{C24D1521-C711-DDCF-5823-4B774067640B}"/>
              </a:ext>
            </a:extLst>
          </p:cNvPr>
          <p:cNvSpPr txBox="1"/>
          <p:nvPr/>
        </p:nvSpPr>
        <p:spPr>
          <a:xfrm>
            <a:off x="407400" y="718250"/>
            <a:ext cx="38703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latin typeface="Raleway"/>
                <a:ea typeface="Raleway"/>
                <a:cs typeface="Raleway"/>
                <a:sym typeface="Raleway"/>
              </a:rPr>
              <a:t>Linear Regression</a:t>
            </a:r>
            <a:endParaRPr sz="3000" b="1">
              <a:latin typeface="Raleway"/>
              <a:ea typeface="Raleway"/>
              <a:cs typeface="Raleway"/>
              <a:sym typeface="Raleway"/>
            </a:endParaRPr>
          </a:p>
        </p:txBody>
      </p:sp>
      <p:sp>
        <p:nvSpPr>
          <p:cNvPr id="8" name="Google Shape;85;p14">
            <a:extLst>
              <a:ext uri="{FF2B5EF4-FFF2-40B4-BE49-F238E27FC236}">
                <a16:creationId xmlns:a16="http://schemas.microsoft.com/office/drawing/2014/main" id="{294E494A-A7A4-147A-48C6-46A33E452EA4}"/>
              </a:ext>
            </a:extLst>
          </p:cNvPr>
          <p:cNvSpPr txBox="1">
            <a:spLocks/>
          </p:cNvSpPr>
          <p:nvPr/>
        </p:nvSpPr>
        <p:spPr>
          <a:xfrm>
            <a:off x="627525" y="1408330"/>
            <a:ext cx="3432900" cy="33279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500" b="1" dirty="0">
                <a:latin typeface="Raleway"/>
                <a:ea typeface="Raleway"/>
                <a:cs typeface="Raleway"/>
                <a:sym typeface="Raleway"/>
              </a:rPr>
              <a:t>Hypothesis :</a:t>
            </a:r>
          </a:p>
          <a:p>
            <a:pPr marL="0" indent="0">
              <a:spcBef>
                <a:spcPts val="1600"/>
              </a:spcBef>
              <a:buFont typeface="Arial" panose="020B0604020202020204" pitchFamily="34" charset="0"/>
              <a:buNone/>
            </a:pPr>
            <a:endParaRPr lang="en-IN" sz="700" b="1" dirty="0">
              <a:latin typeface="Raleway"/>
              <a:ea typeface="Raleway"/>
              <a:cs typeface="Raleway"/>
              <a:sym typeface="Raleway"/>
            </a:endParaRPr>
          </a:p>
          <a:p>
            <a:pPr marL="0" indent="0">
              <a:spcBef>
                <a:spcPts val="1600"/>
              </a:spcBef>
              <a:buFont typeface="Arial" panose="020B0604020202020204" pitchFamily="34" charset="0"/>
              <a:buNone/>
            </a:pPr>
            <a:r>
              <a:rPr lang="en-IN" sz="1300" b="1" dirty="0">
                <a:latin typeface="Raleway"/>
                <a:ea typeface="Raleway"/>
                <a:cs typeface="Raleway"/>
                <a:sym typeface="Raleway"/>
              </a:rPr>
              <a:t>Optimizer used :</a:t>
            </a:r>
          </a:p>
          <a:p>
            <a:pPr marL="0" indent="0">
              <a:spcBef>
                <a:spcPts val="1600"/>
              </a:spcBef>
              <a:buFont typeface="Arial" panose="020B0604020202020204" pitchFamily="34" charset="0"/>
              <a:buNone/>
            </a:pPr>
            <a:endParaRPr lang="en-IN" sz="1200" b="1" dirty="0">
              <a:latin typeface="Raleway"/>
              <a:ea typeface="Raleway"/>
              <a:cs typeface="Raleway"/>
              <a:sym typeface="Raleway"/>
            </a:endParaRPr>
          </a:p>
          <a:p>
            <a:pPr marL="0" indent="0">
              <a:spcBef>
                <a:spcPts val="1600"/>
              </a:spcBef>
              <a:spcAft>
                <a:spcPts val="1600"/>
              </a:spcAft>
              <a:buFont typeface="Arial" panose="020B0604020202020204" pitchFamily="34" charset="0"/>
              <a:buNone/>
            </a:pPr>
            <a:endParaRPr lang="en-IN" sz="1200" b="1" dirty="0">
              <a:latin typeface="Raleway"/>
              <a:ea typeface="Raleway"/>
              <a:cs typeface="Raleway"/>
              <a:sym typeface="Raleway"/>
            </a:endParaRPr>
          </a:p>
        </p:txBody>
      </p:sp>
      <p:pic>
        <p:nvPicPr>
          <p:cNvPr id="9" name="Google Shape;86;p14">
            <a:extLst>
              <a:ext uri="{FF2B5EF4-FFF2-40B4-BE49-F238E27FC236}">
                <a16:creationId xmlns:a16="http://schemas.microsoft.com/office/drawing/2014/main" id="{60E3C0DC-9D64-31E2-1E9A-7605F29C9915}"/>
              </a:ext>
            </a:extLst>
          </p:cNvPr>
          <p:cNvPicPr preferRelativeResize="0"/>
          <p:nvPr/>
        </p:nvPicPr>
        <p:blipFill>
          <a:blip r:embed="rId4">
            <a:alphaModFix/>
          </a:blip>
          <a:stretch>
            <a:fillRect/>
          </a:stretch>
        </p:blipFill>
        <p:spPr>
          <a:xfrm>
            <a:off x="951900" y="1762625"/>
            <a:ext cx="2781300" cy="485775"/>
          </a:xfrm>
          <a:prstGeom prst="rect">
            <a:avLst/>
          </a:prstGeom>
          <a:noFill/>
          <a:ln>
            <a:noFill/>
          </a:ln>
        </p:spPr>
      </p:pic>
      <p:pic>
        <p:nvPicPr>
          <p:cNvPr id="10" name="Google Shape;87;p14">
            <a:extLst>
              <a:ext uri="{FF2B5EF4-FFF2-40B4-BE49-F238E27FC236}">
                <a16:creationId xmlns:a16="http://schemas.microsoft.com/office/drawing/2014/main" id="{D8F64A71-C0EC-B1EE-20E9-11402BFA631B}"/>
              </a:ext>
            </a:extLst>
          </p:cNvPr>
          <p:cNvPicPr preferRelativeResize="0"/>
          <p:nvPr/>
        </p:nvPicPr>
        <p:blipFill>
          <a:blip r:embed="rId5">
            <a:alphaModFix/>
          </a:blip>
          <a:stretch>
            <a:fillRect/>
          </a:stretch>
        </p:blipFill>
        <p:spPr>
          <a:xfrm>
            <a:off x="789162" y="2458275"/>
            <a:ext cx="3106776" cy="2277949"/>
          </a:xfrm>
          <a:prstGeom prst="rect">
            <a:avLst/>
          </a:prstGeom>
          <a:noFill/>
          <a:ln>
            <a:noFill/>
          </a:ln>
        </p:spPr>
      </p:pic>
      <p:pic>
        <p:nvPicPr>
          <p:cNvPr id="11" name="Google Shape;88;p14">
            <a:extLst>
              <a:ext uri="{FF2B5EF4-FFF2-40B4-BE49-F238E27FC236}">
                <a16:creationId xmlns:a16="http://schemas.microsoft.com/office/drawing/2014/main" id="{E603A179-3300-6EA5-DEFD-63256D65B90F}"/>
              </a:ext>
            </a:extLst>
          </p:cNvPr>
          <p:cNvPicPr preferRelativeResize="0"/>
          <p:nvPr/>
        </p:nvPicPr>
        <p:blipFill>
          <a:blip r:embed="rId6">
            <a:alphaModFix/>
          </a:blip>
          <a:stretch>
            <a:fillRect/>
          </a:stretch>
        </p:blipFill>
        <p:spPr>
          <a:xfrm>
            <a:off x="4666874" y="2139075"/>
            <a:ext cx="4064850" cy="2709900"/>
          </a:xfrm>
          <a:prstGeom prst="rect">
            <a:avLst/>
          </a:prstGeom>
          <a:noFill/>
          <a:ln>
            <a:noFill/>
          </a:ln>
        </p:spPr>
      </p:pic>
      <p:pic>
        <p:nvPicPr>
          <p:cNvPr id="12" name="Google Shape;89;p14">
            <a:extLst>
              <a:ext uri="{FF2B5EF4-FFF2-40B4-BE49-F238E27FC236}">
                <a16:creationId xmlns:a16="http://schemas.microsoft.com/office/drawing/2014/main" id="{318C1D1E-F84D-E615-AF67-6D54AC0C794A}"/>
              </a:ext>
            </a:extLst>
          </p:cNvPr>
          <p:cNvPicPr preferRelativeResize="0"/>
          <p:nvPr/>
        </p:nvPicPr>
        <p:blipFill rotWithShape="1">
          <a:blip r:embed="rId7">
            <a:alphaModFix/>
          </a:blip>
          <a:srcRect r="38781"/>
          <a:stretch/>
        </p:blipFill>
        <p:spPr>
          <a:xfrm>
            <a:off x="5335400" y="1480850"/>
            <a:ext cx="1775729" cy="590888"/>
          </a:xfrm>
          <a:prstGeom prst="rect">
            <a:avLst/>
          </a:prstGeom>
          <a:noFill/>
          <a:ln>
            <a:noFill/>
          </a:ln>
        </p:spPr>
      </p:pic>
    </p:spTree>
    <p:extLst>
      <p:ext uri="{BB962C8B-B14F-4D97-AF65-F5344CB8AC3E}">
        <p14:creationId xmlns:p14="http://schemas.microsoft.com/office/powerpoint/2010/main" val="3523421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5;p16">
            <a:extLst>
              <a:ext uri="{FF2B5EF4-FFF2-40B4-BE49-F238E27FC236}">
                <a16:creationId xmlns:a16="http://schemas.microsoft.com/office/drawing/2014/main" id="{D942442B-F6A8-A738-0852-9F650372B980}"/>
              </a:ext>
            </a:extLst>
          </p:cNvPr>
          <p:cNvSpPr txBox="1">
            <a:spLocks/>
          </p:cNvSpPr>
          <p:nvPr/>
        </p:nvSpPr>
        <p:spPr>
          <a:xfrm>
            <a:off x="303300" y="411575"/>
            <a:ext cx="8520600" cy="6396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2"/>
              </a:buClr>
              <a:buSzPts val="1100"/>
              <a:buFont typeface="Arial"/>
              <a:buNone/>
            </a:pPr>
            <a:r>
              <a:rPr lang="en-US" sz="2500">
                <a:solidFill>
                  <a:schemeClr val="bg1"/>
                </a:solidFill>
              </a:rPr>
              <a:t>Downsides in Logistic Regression if we use the same hypothesis function as of Linear Regression</a:t>
            </a:r>
          </a:p>
          <a:p>
            <a:pPr>
              <a:spcBef>
                <a:spcPts val="1000"/>
              </a:spcBef>
            </a:pPr>
            <a:endParaRPr lang="en-US" sz="2500">
              <a:solidFill>
                <a:schemeClr val="bg1"/>
              </a:solidFill>
            </a:endParaRPr>
          </a:p>
          <a:p>
            <a:pPr>
              <a:spcBef>
                <a:spcPts val="1000"/>
              </a:spcBef>
            </a:pPr>
            <a:endParaRPr lang="en-US" sz="2500">
              <a:solidFill>
                <a:schemeClr val="bg1"/>
              </a:solidFill>
            </a:endParaRPr>
          </a:p>
          <a:p>
            <a:pPr>
              <a:spcBef>
                <a:spcPts val="1000"/>
              </a:spcBef>
              <a:spcAft>
                <a:spcPts val="1000"/>
              </a:spcAft>
            </a:pPr>
            <a:r>
              <a:rPr lang="en-US" sz="2500">
                <a:solidFill>
                  <a:schemeClr val="bg1"/>
                </a:solidFill>
              </a:rPr>
              <a:t> </a:t>
            </a:r>
            <a:endParaRPr lang="en-US" sz="100">
              <a:solidFill>
                <a:schemeClr val="bg1"/>
              </a:solidFill>
            </a:endParaRPr>
          </a:p>
        </p:txBody>
      </p:sp>
      <p:grpSp>
        <p:nvGrpSpPr>
          <p:cNvPr id="3" name="Google Shape;106;p16">
            <a:extLst>
              <a:ext uri="{FF2B5EF4-FFF2-40B4-BE49-F238E27FC236}">
                <a16:creationId xmlns:a16="http://schemas.microsoft.com/office/drawing/2014/main" id="{F5ECCDCB-AECC-8043-2159-B1B77C9762AC}"/>
              </a:ext>
            </a:extLst>
          </p:cNvPr>
          <p:cNvGrpSpPr/>
          <p:nvPr/>
        </p:nvGrpSpPr>
        <p:grpSpPr>
          <a:xfrm>
            <a:off x="8244428" y="3062987"/>
            <a:ext cx="2212050" cy="2537076"/>
            <a:chOff x="6803275" y="395363"/>
            <a:chExt cx="2212050" cy="2537076"/>
          </a:xfrm>
        </p:grpSpPr>
        <p:pic>
          <p:nvPicPr>
            <p:cNvPr id="4" name="Google Shape;107;p16">
              <a:extLst>
                <a:ext uri="{FF2B5EF4-FFF2-40B4-BE49-F238E27FC236}">
                  <a16:creationId xmlns:a16="http://schemas.microsoft.com/office/drawing/2014/main" id="{F37D7D1B-BE12-8129-29FE-50DBCA108655}"/>
                </a:ext>
              </a:extLst>
            </p:cNvPr>
            <p:cNvPicPr preferRelativeResize="0"/>
            <p:nvPr/>
          </p:nvPicPr>
          <p:blipFill>
            <a:blip r:embed="rId2">
              <a:alphaModFix/>
            </a:blip>
            <a:stretch>
              <a:fillRect/>
            </a:stretch>
          </p:blipFill>
          <p:spPr>
            <a:xfrm>
              <a:off x="6803275" y="427445"/>
              <a:ext cx="2212050" cy="2504994"/>
            </a:xfrm>
            <a:prstGeom prst="rect">
              <a:avLst/>
            </a:prstGeom>
            <a:noFill/>
            <a:ln>
              <a:noFill/>
            </a:ln>
          </p:spPr>
        </p:pic>
        <p:pic>
          <p:nvPicPr>
            <p:cNvPr id="5" name="Google Shape;108;p16" descr="Piece of duct tape sticking a note to the slide">
              <a:extLst>
                <a:ext uri="{FF2B5EF4-FFF2-40B4-BE49-F238E27FC236}">
                  <a16:creationId xmlns:a16="http://schemas.microsoft.com/office/drawing/2014/main" id="{492FB9BE-9998-79CF-2F8D-5FFC11F490A0}"/>
                </a:ext>
              </a:extLst>
            </p:cNvPr>
            <p:cNvPicPr preferRelativeResize="0"/>
            <p:nvPr/>
          </p:nvPicPr>
          <p:blipFill rotWithShape="1">
            <a:blip r:embed="rId3">
              <a:alphaModFix/>
            </a:blip>
            <a:srcRect l="9244" t="5926" r="2118" b="10011"/>
            <a:stretch/>
          </p:blipFill>
          <p:spPr>
            <a:xfrm rot="154826">
              <a:off x="7370663" y="419419"/>
              <a:ext cx="1077273" cy="382687"/>
            </a:xfrm>
            <a:prstGeom prst="rect">
              <a:avLst/>
            </a:prstGeom>
            <a:noFill/>
            <a:ln>
              <a:noFill/>
            </a:ln>
          </p:spPr>
        </p:pic>
        <p:sp>
          <p:nvSpPr>
            <p:cNvPr id="6" name="Google Shape;109;p16">
              <a:extLst>
                <a:ext uri="{FF2B5EF4-FFF2-40B4-BE49-F238E27FC236}">
                  <a16:creationId xmlns:a16="http://schemas.microsoft.com/office/drawing/2014/main" id="{7140092F-E2F6-5747-84FE-FB7599AB46A8}"/>
                </a:ext>
              </a:extLst>
            </p:cNvPr>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latin typeface="Raleway"/>
                  <a:ea typeface="Raleway"/>
                  <a:cs typeface="Raleway"/>
                  <a:sym typeface="Raleway"/>
                </a:rPr>
                <a:t>Tip</a:t>
              </a:r>
              <a:endParaRPr b="1" dirty="0">
                <a:latin typeface="Raleway"/>
                <a:ea typeface="Raleway"/>
                <a:cs typeface="Raleway"/>
                <a:sym typeface="Raleway"/>
              </a:endParaRPr>
            </a:p>
            <a:p>
              <a:pPr marL="0" lvl="0" indent="0" algn="ctr" rtl="0">
                <a:spcBef>
                  <a:spcPts val="800"/>
                </a:spcBef>
                <a:spcAft>
                  <a:spcPts val="0"/>
                </a:spcAft>
                <a:buNone/>
              </a:pPr>
              <a:r>
                <a:rPr lang="en" sz="2300" dirty="0"/>
                <a:t>1</a:t>
              </a:r>
              <a:r>
                <a:rPr lang="en" sz="2300" dirty="0">
                  <a:highlight>
                    <a:srgbClr val="FFFFFF"/>
                  </a:highlight>
                </a:rPr>
                <a:t> ≥ </a:t>
              </a:r>
              <a:r>
                <a:rPr lang="en" sz="2300" dirty="0"/>
                <a:t>h(x) </a:t>
              </a:r>
              <a:r>
                <a:rPr lang="en" sz="2300" dirty="0">
                  <a:highlight>
                    <a:srgbClr val="FFFFFF"/>
                  </a:highlight>
                </a:rPr>
                <a:t>≥ 0</a:t>
              </a:r>
              <a:endParaRPr sz="1200" dirty="0">
                <a:latin typeface="Raleway"/>
                <a:ea typeface="Raleway"/>
                <a:cs typeface="Raleway"/>
                <a:sym typeface="Raleway"/>
              </a:endParaRPr>
            </a:p>
            <a:p>
              <a:pPr marL="0" lvl="0" indent="0" algn="ctr" rtl="0">
                <a:spcBef>
                  <a:spcPts val="800"/>
                </a:spcBef>
                <a:spcAft>
                  <a:spcPts val="0"/>
                </a:spcAft>
                <a:buNone/>
              </a:pPr>
              <a:r>
                <a:rPr lang="en" sz="2100" dirty="0"/>
                <a:t>h(x) = P(Y|X)</a:t>
              </a:r>
              <a:endParaRPr sz="2100" dirty="0"/>
            </a:p>
            <a:p>
              <a:pPr marL="0" lvl="0" indent="0" algn="l" rtl="0">
                <a:spcBef>
                  <a:spcPts val="800"/>
                </a:spcBef>
                <a:spcAft>
                  <a:spcPts val="0"/>
                </a:spcAft>
                <a:buClr>
                  <a:schemeClr val="dk2"/>
                </a:buClr>
                <a:buSzPts val="1100"/>
                <a:buFont typeface="Arial"/>
                <a:buNone/>
              </a:pPr>
              <a:endParaRPr sz="1300" dirty="0"/>
            </a:p>
            <a:p>
              <a:pPr marL="0" lvl="0" indent="0" algn="l" rtl="0">
                <a:spcBef>
                  <a:spcPts val="800"/>
                </a:spcBef>
                <a:spcAft>
                  <a:spcPts val="0"/>
                </a:spcAft>
                <a:buClr>
                  <a:schemeClr val="dk2"/>
                </a:buClr>
                <a:buSzPts val="1100"/>
                <a:buFont typeface="Arial"/>
                <a:buNone/>
              </a:pPr>
              <a:r>
                <a:rPr lang="en" sz="1300" dirty="0"/>
                <a:t>Y is Binary(0 or 1)</a:t>
              </a:r>
              <a:endParaRPr sz="1300" dirty="0"/>
            </a:p>
            <a:p>
              <a:pPr marL="0" lvl="0" indent="0" algn="l" rtl="0">
                <a:spcBef>
                  <a:spcPts val="800"/>
                </a:spcBef>
                <a:spcAft>
                  <a:spcPts val="800"/>
                </a:spcAft>
                <a:buNone/>
              </a:pPr>
              <a:endParaRPr sz="1200" dirty="0">
                <a:solidFill>
                  <a:schemeClr val="bg1"/>
                </a:solidFill>
                <a:latin typeface="Raleway"/>
                <a:ea typeface="Raleway"/>
                <a:cs typeface="Raleway"/>
                <a:sym typeface="Raleway"/>
              </a:endParaRPr>
            </a:p>
          </p:txBody>
        </p:sp>
      </p:grpSp>
      <p:pic>
        <p:nvPicPr>
          <p:cNvPr id="7" name="Google Shape;110;p16">
            <a:extLst>
              <a:ext uri="{FF2B5EF4-FFF2-40B4-BE49-F238E27FC236}">
                <a16:creationId xmlns:a16="http://schemas.microsoft.com/office/drawing/2014/main" id="{49B46DA8-1CF0-6BDF-0A59-E7F300C3AF28}"/>
              </a:ext>
            </a:extLst>
          </p:cNvPr>
          <p:cNvPicPr preferRelativeResize="0"/>
          <p:nvPr/>
        </p:nvPicPr>
        <p:blipFill>
          <a:blip r:embed="rId4">
            <a:alphaModFix/>
          </a:blip>
          <a:stretch>
            <a:fillRect/>
          </a:stretch>
        </p:blipFill>
        <p:spPr>
          <a:xfrm>
            <a:off x="384466" y="1849636"/>
            <a:ext cx="6667500" cy="2857500"/>
          </a:xfrm>
          <a:prstGeom prst="rect">
            <a:avLst/>
          </a:prstGeom>
          <a:solidFill>
            <a:schemeClr val="bg1"/>
          </a:solidFill>
          <a:ln>
            <a:noFill/>
          </a:ln>
        </p:spPr>
      </p:pic>
    </p:spTree>
    <p:extLst>
      <p:ext uri="{BB962C8B-B14F-4D97-AF65-F5344CB8AC3E}">
        <p14:creationId xmlns:p14="http://schemas.microsoft.com/office/powerpoint/2010/main" val="255849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6;p17">
            <a:extLst>
              <a:ext uri="{FF2B5EF4-FFF2-40B4-BE49-F238E27FC236}">
                <a16:creationId xmlns:a16="http://schemas.microsoft.com/office/drawing/2014/main" id="{09EA00F4-E631-65CA-9B71-C0C1FD9A4F84}"/>
              </a:ext>
            </a:extLst>
          </p:cNvPr>
          <p:cNvSpPr txBox="1">
            <a:spLocks/>
          </p:cNvSpPr>
          <p:nvPr/>
        </p:nvSpPr>
        <p:spPr>
          <a:xfrm>
            <a:off x="331025" y="723234"/>
            <a:ext cx="11084660" cy="5565805"/>
          </a:xfrm>
          <a:prstGeom prst="rect">
            <a:avLst/>
          </a:prstGeom>
          <a:solidFill>
            <a:srgbClr val="FFFFFF"/>
          </a:solidFill>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000">
                <a:solidFill>
                  <a:schemeClr val="accent5"/>
                </a:solidFill>
              </a:rPr>
              <a:t>Logistic Regression</a:t>
            </a:r>
          </a:p>
          <a:p>
            <a:pPr>
              <a:spcBef>
                <a:spcPts val="0"/>
              </a:spcBef>
            </a:pPr>
            <a:endParaRPr lang="en-US" sz="3000">
              <a:solidFill>
                <a:schemeClr val="accent5"/>
              </a:solidFill>
            </a:endParaRPr>
          </a:p>
          <a:p>
            <a:pPr>
              <a:spcBef>
                <a:spcPts val="0"/>
              </a:spcBef>
            </a:pPr>
            <a:r>
              <a:rPr lang="en-US" sz="2800">
                <a:solidFill>
                  <a:schemeClr val="accent5"/>
                </a:solidFill>
              </a:rPr>
              <a:t>Hypothesis :</a:t>
            </a:r>
          </a:p>
          <a:p>
            <a:pPr>
              <a:spcBef>
                <a:spcPts val="0"/>
              </a:spcBef>
            </a:pPr>
            <a:endParaRPr lang="en-US" sz="2800">
              <a:solidFill>
                <a:schemeClr val="accent5"/>
              </a:solidFill>
            </a:endParaRPr>
          </a:p>
          <a:p>
            <a:pPr>
              <a:spcBef>
                <a:spcPts val="0"/>
              </a:spcBef>
            </a:pPr>
            <a:endParaRPr lang="en-US" sz="2800">
              <a:solidFill>
                <a:schemeClr val="accent5"/>
              </a:solidFill>
            </a:endParaRPr>
          </a:p>
          <a:p>
            <a:pPr>
              <a:spcBef>
                <a:spcPts val="0"/>
              </a:spcBef>
            </a:pPr>
            <a:endParaRPr lang="en-US" sz="2800">
              <a:solidFill>
                <a:schemeClr val="accent5"/>
              </a:solidFill>
            </a:endParaRPr>
          </a:p>
          <a:p>
            <a:pPr>
              <a:spcBef>
                <a:spcPts val="0"/>
              </a:spcBef>
            </a:pPr>
            <a:endParaRPr lang="en-US" sz="2800">
              <a:solidFill>
                <a:schemeClr val="accent5"/>
              </a:solidFill>
            </a:endParaRPr>
          </a:p>
          <a:p>
            <a:pPr>
              <a:spcBef>
                <a:spcPts val="0"/>
              </a:spcBef>
            </a:pPr>
            <a:r>
              <a:rPr lang="en-US" sz="2800">
                <a:solidFill>
                  <a:schemeClr val="accent5"/>
                </a:solidFill>
              </a:rPr>
              <a:t>Cost Function ??</a:t>
            </a:r>
          </a:p>
          <a:p>
            <a:pPr>
              <a:spcBef>
                <a:spcPts val="0"/>
              </a:spcBef>
            </a:pPr>
            <a:r>
              <a:rPr lang="en-US" sz="2800">
                <a:solidFill>
                  <a:schemeClr val="accent5"/>
                </a:solidFill>
              </a:rPr>
              <a:t>Goal : </a:t>
            </a:r>
            <a:r>
              <a:rPr lang="en-US" sz="2000">
                <a:solidFill>
                  <a:srgbClr val="000000"/>
                </a:solidFill>
              </a:rPr>
              <a:t>Minimize Cost Function</a:t>
            </a:r>
          </a:p>
          <a:p>
            <a:pPr>
              <a:spcBef>
                <a:spcPts val="0"/>
              </a:spcBef>
            </a:pPr>
            <a:r>
              <a:rPr lang="en-US" sz="3000">
                <a:solidFill>
                  <a:srgbClr val="FFFFFF"/>
                </a:solidFill>
              </a:rPr>
              <a:t>Hypothesis:</a:t>
            </a:r>
          </a:p>
          <a:p>
            <a:pPr>
              <a:spcBef>
                <a:spcPts val="0"/>
              </a:spcBef>
            </a:pPr>
            <a:endParaRPr lang="en-US" sz="3000">
              <a:solidFill>
                <a:srgbClr val="FFFFFF"/>
              </a:solidFill>
            </a:endParaRPr>
          </a:p>
        </p:txBody>
      </p:sp>
      <p:grpSp>
        <p:nvGrpSpPr>
          <p:cNvPr id="3" name="Google Shape;117;p17">
            <a:extLst>
              <a:ext uri="{FF2B5EF4-FFF2-40B4-BE49-F238E27FC236}">
                <a16:creationId xmlns:a16="http://schemas.microsoft.com/office/drawing/2014/main" id="{F570AA6B-9F47-6229-E91F-5F711B2600B8}"/>
              </a:ext>
            </a:extLst>
          </p:cNvPr>
          <p:cNvGrpSpPr/>
          <p:nvPr/>
        </p:nvGrpSpPr>
        <p:grpSpPr>
          <a:xfrm>
            <a:off x="6781388" y="2464029"/>
            <a:ext cx="2212050" cy="2537076"/>
            <a:chOff x="6803275" y="395363"/>
            <a:chExt cx="2212050" cy="2537076"/>
          </a:xfrm>
        </p:grpSpPr>
        <p:pic>
          <p:nvPicPr>
            <p:cNvPr id="4" name="Google Shape;118;p17">
              <a:extLst>
                <a:ext uri="{FF2B5EF4-FFF2-40B4-BE49-F238E27FC236}">
                  <a16:creationId xmlns:a16="http://schemas.microsoft.com/office/drawing/2014/main" id="{A9C99D9C-CB86-2E8F-CD37-A77F9FFBB30E}"/>
                </a:ext>
              </a:extLst>
            </p:cNvPr>
            <p:cNvPicPr preferRelativeResize="0"/>
            <p:nvPr/>
          </p:nvPicPr>
          <p:blipFill>
            <a:blip r:embed="rId2">
              <a:alphaModFix/>
            </a:blip>
            <a:stretch>
              <a:fillRect/>
            </a:stretch>
          </p:blipFill>
          <p:spPr>
            <a:xfrm>
              <a:off x="6803275" y="427445"/>
              <a:ext cx="2212050" cy="2504994"/>
            </a:xfrm>
            <a:prstGeom prst="rect">
              <a:avLst/>
            </a:prstGeom>
            <a:noFill/>
            <a:ln>
              <a:noFill/>
            </a:ln>
          </p:spPr>
        </p:pic>
        <p:pic>
          <p:nvPicPr>
            <p:cNvPr id="5" name="Google Shape;119;p17" descr="Piece of duct tape sticking a note to the slide">
              <a:extLst>
                <a:ext uri="{FF2B5EF4-FFF2-40B4-BE49-F238E27FC236}">
                  <a16:creationId xmlns:a16="http://schemas.microsoft.com/office/drawing/2014/main" id="{119CAFEB-C7CE-D65D-91CA-80FF4BB68924}"/>
                </a:ext>
              </a:extLst>
            </p:cNvPr>
            <p:cNvPicPr preferRelativeResize="0"/>
            <p:nvPr/>
          </p:nvPicPr>
          <p:blipFill rotWithShape="1">
            <a:blip r:embed="rId3">
              <a:alphaModFix/>
            </a:blip>
            <a:srcRect l="9244" t="5926" r="2118" b="10011"/>
            <a:stretch/>
          </p:blipFill>
          <p:spPr>
            <a:xfrm rot="154826">
              <a:off x="7370663" y="419419"/>
              <a:ext cx="1077273" cy="382687"/>
            </a:xfrm>
            <a:prstGeom prst="rect">
              <a:avLst/>
            </a:prstGeom>
            <a:noFill/>
            <a:ln>
              <a:noFill/>
            </a:ln>
          </p:spPr>
        </p:pic>
        <p:sp>
          <p:nvSpPr>
            <p:cNvPr id="6" name="Google Shape;120;p17">
              <a:extLst>
                <a:ext uri="{FF2B5EF4-FFF2-40B4-BE49-F238E27FC236}">
                  <a16:creationId xmlns:a16="http://schemas.microsoft.com/office/drawing/2014/main" id="{DA2EBAFC-99AC-C62D-0BD8-1FC6DC5297B7}"/>
                </a:ext>
              </a:extLst>
            </p:cNvPr>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endParaRPr sz="1300">
                <a:solidFill>
                  <a:schemeClr val="dk2"/>
                </a:solidFill>
              </a:endParaRPr>
            </a:p>
          </p:txBody>
        </p:sp>
      </p:grpSp>
      <p:pic>
        <p:nvPicPr>
          <p:cNvPr id="8" name="Google Shape;122;p17">
            <a:extLst>
              <a:ext uri="{FF2B5EF4-FFF2-40B4-BE49-F238E27FC236}">
                <a16:creationId xmlns:a16="http://schemas.microsoft.com/office/drawing/2014/main" id="{351B53AA-B7EF-0D61-6B1C-BC127DCC8A88}"/>
              </a:ext>
            </a:extLst>
          </p:cNvPr>
          <p:cNvPicPr preferRelativeResize="0"/>
          <p:nvPr/>
        </p:nvPicPr>
        <p:blipFill rotWithShape="1">
          <a:blip r:embed="rId4">
            <a:alphaModFix/>
          </a:blip>
          <a:srcRect l="5285" b="4223"/>
          <a:stretch/>
        </p:blipFill>
        <p:spPr>
          <a:xfrm>
            <a:off x="1515000" y="2064435"/>
            <a:ext cx="3392175" cy="1512050"/>
          </a:xfrm>
          <a:prstGeom prst="rect">
            <a:avLst/>
          </a:prstGeom>
          <a:noFill/>
          <a:ln>
            <a:noFill/>
          </a:ln>
        </p:spPr>
      </p:pic>
      <p:sp>
        <p:nvSpPr>
          <p:cNvPr id="9" name="Google Shape;123;p17">
            <a:extLst>
              <a:ext uri="{FF2B5EF4-FFF2-40B4-BE49-F238E27FC236}">
                <a16:creationId xmlns:a16="http://schemas.microsoft.com/office/drawing/2014/main" id="{01D8B17A-254C-7DDA-08EB-BE4637A70BEF}"/>
              </a:ext>
            </a:extLst>
          </p:cNvPr>
          <p:cNvSpPr txBox="1"/>
          <p:nvPr/>
        </p:nvSpPr>
        <p:spPr>
          <a:xfrm>
            <a:off x="6989550" y="3157350"/>
            <a:ext cx="1744200" cy="15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rgbClr val="5F6368"/>
                </a:solidFill>
                <a:highlight>
                  <a:srgbClr val="FFFFFF"/>
                </a:highlight>
              </a:rPr>
              <a:t>Cost Function</a:t>
            </a:r>
            <a:r>
              <a:rPr lang="en" sz="1250">
                <a:solidFill>
                  <a:srgbClr val="4D5156"/>
                </a:solidFill>
                <a:highlight>
                  <a:srgbClr val="FFFFFF"/>
                </a:highlight>
              </a:rPr>
              <a:t> is a function that measures the performance of a Machine Learning model for given data.</a:t>
            </a:r>
            <a:endParaRPr sz="1600">
              <a:latin typeface="Lato"/>
              <a:ea typeface="Lato"/>
              <a:cs typeface="Lato"/>
              <a:sym typeface="Lato"/>
            </a:endParaRPr>
          </a:p>
        </p:txBody>
      </p:sp>
    </p:spTree>
    <p:extLst>
      <p:ext uri="{BB962C8B-B14F-4D97-AF65-F5344CB8AC3E}">
        <p14:creationId xmlns:p14="http://schemas.microsoft.com/office/powerpoint/2010/main" val="4054243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8;p18">
            <a:extLst>
              <a:ext uri="{FF2B5EF4-FFF2-40B4-BE49-F238E27FC236}">
                <a16:creationId xmlns:a16="http://schemas.microsoft.com/office/drawing/2014/main" id="{6EBBA89A-9C50-2993-3972-405D2666EF7E}"/>
              </a:ext>
            </a:extLst>
          </p:cNvPr>
          <p:cNvPicPr preferRelativeResize="0"/>
          <p:nvPr/>
        </p:nvPicPr>
        <p:blipFill>
          <a:blip r:embed="rId2">
            <a:alphaModFix/>
          </a:blip>
          <a:stretch>
            <a:fillRect/>
          </a:stretch>
        </p:blipFill>
        <p:spPr>
          <a:xfrm>
            <a:off x="234900" y="162737"/>
            <a:ext cx="4254600" cy="4818038"/>
          </a:xfrm>
          <a:prstGeom prst="rect">
            <a:avLst/>
          </a:prstGeom>
          <a:noFill/>
          <a:ln>
            <a:noFill/>
          </a:ln>
        </p:spPr>
      </p:pic>
      <p:pic>
        <p:nvPicPr>
          <p:cNvPr id="3" name="Google Shape;129;p18" descr="Piece of duct tape sticking a note to the slide">
            <a:extLst>
              <a:ext uri="{FF2B5EF4-FFF2-40B4-BE49-F238E27FC236}">
                <a16:creationId xmlns:a16="http://schemas.microsoft.com/office/drawing/2014/main" id="{125BB1CA-AE3E-C1F7-5118-BD85A896ED46}"/>
              </a:ext>
            </a:extLst>
          </p:cNvPr>
          <p:cNvPicPr preferRelativeResize="0"/>
          <p:nvPr/>
        </p:nvPicPr>
        <p:blipFill rotWithShape="1">
          <a:blip r:embed="rId3">
            <a:alphaModFix/>
          </a:blip>
          <a:srcRect l="9244" t="5926" r="2118" b="10011"/>
          <a:stretch/>
        </p:blipFill>
        <p:spPr>
          <a:xfrm rot="154828">
            <a:off x="1326200" y="147301"/>
            <a:ext cx="2072000" cy="736050"/>
          </a:xfrm>
          <a:prstGeom prst="rect">
            <a:avLst/>
          </a:prstGeom>
          <a:noFill/>
          <a:ln>
            <a:noFill/>
          </a:ln>
        </p:spPr>
      </p:pic>
      <p:sp>
        <p:nvSpPr>
          <p:cNvPr id="4" name="Google Shape;130;p18">
            <a:extLst>
              <a:ext uri="{FF2B5EF4-FFF2-40B4-BE49-F238E27FC236}">
                <a16:creationId xmlns:a16="http://schemas.microsoft.com/office/drawing/2014/main" id="{86F60D9D-1839-49F3-4E1F-791E298771CD}"/>
              </a:ext>
            </a:extLst>
          </p:cNvPr>
          <p:cNvSpPr txBox="1"/>
          <p:nvPr/>
        </p:nvSpPr>
        <p:spPr>
          <a:xfrm>
            <a:off x="509250" y="687400"/>
            <a:ext cx="35694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latin typeface="Raleway"/>
                <a:ea typeface="Raleway"/>
                <a:cs typeface="Raleway"/>
                <a:sym typeface="Raleway"/>
              </a:rPr>
              <a:t>Linear Regression</a:t>
            </a:r>
            <a:endParaRPr sz="3000" b="1">
              <a:latin typeface="Raleway"/>
              <a:ea typeface="Raleway"/>
              <a:cs typeface="Raleway"/>
              <a:sym typeface="Raleway"/>
            </a:endParaRPr>
          </a:p>
        </p:txBody>
      </p:sp>
      <p:sp>
        <p:nvSpPr>
          <p:cNvPr id="5" name="Google Shape;131;p18">
            <a:extLst>
              <a:ext uri="{FF2B5EF4-FFF2-40B4-BE49-F238E27FC236}">
                <a16:creationId xmlns:a16="http://schemas.microsoft.com/office/drawing/2014/main" id="{F8A9C7F9-4882-7619-A84D-937527B5571F}"/>
              </a:ext>
            </a:extLst>
          </p:cNvPr>
          <p:cNvSpPr txBox="1">
            <a:spLocks/>
          </p:cNvSpPr>
          <p:nvPr/>
        </p:nvSpPr>
        <p:spPr>
          <a:xfrm>
            <a:off x="645750" y="1377480"/>
            <a:ext cx="3432900" cy="33279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2"/>
              </a:buClr>
              <a:buSzPts val="1100"/>
              <a:buFont typeface="Arial"/>
              <a:buNone/>
            </a:pPr>
            <a:r>
              <a:rPr lang="en-US" sz="1200">
                <a:latin typeface="Raleway"/>
                <a:ea typeface="Raleway"/>
                <a:cs typeface="Raleway"/>
                <a:sym typeface="Raleway"/>
              </a:rPr>
              <a:t>By the end of this section, your audience should be able to visualize: </a:t>
            </a:r>
          </a:p>
          <a:p>
            <a:pPr marL="457200" indent="-317500">
              <a:spcBef>
                <a:spcPts val="1600"/>
              </a:spcBef>
              <a:buClr>
                <a:schemeClr val="dk1"/>
              </a:buClr>
              <a:buSzPts val="1400"/>
              <a:buFont typeface="Raleway"/>
              <a:buChar char="➔"/>
            </a:pPr>
            <a:r>
              <a:rPr lang="en-US" sz="1400" b="1">
                <a:latin typeface="Raleway"/>
                <a:ea typeface="Raleway"/>
                <a:cs typeface="Raleway"/>
                <a:sym typeface="Raleway"/>
              </a:rPr>
              <a:t>Cost function :</a:t>
            </a:r>
            <a:br>
              <a:rPr lang="en-US" sz="1200">
                <a:latin typeface="Raleway"/>
                <a:ea typeface="Raleway"/>
                <a:cs typeface="Raleway"/>
                <a:sym typeface="Raleway"/>
              </a:rPr>
            </a:br>
            <a:endParaRPr lang="en-US" sz="1200">
              <a:latin typeface="Raleway"/>
              <a:ea typeface="Raleway"/>
              <a:cs typeface="Raleway"/>
              <a:sym typeface="Raleway"/>
            </a:endParaRPr>
          </a:p>
          <a:p>
            <a:pPr marL="457200" indent="0">
              <a:buFont typeface="Arial" panose="020B0604020202020204" pitchFamily="34" charset="0"/>
              <a:buNone/>
            </a:pPr>
            <a:endParaRPr lang="en-US" sz="1200">
              <a:latin typeface="Raleway"/>
              <a:ea typeface="Raleway"/>
              <a:cs typeface="Raleway"/>
              <a:sym typeface="Raleway"/>
            </a:endParaRPr>
          </a:p>
          <a:p>
            <a:pPr marL="457200" indent="-317500">
              <a:spcAft>
                <a:spcPts val="1000"/>
              </a:spcAft>
              <a:buClr>
                <a:schemeClr val="dk1"/>
              </a:buClr>
              <a:buSzPts val="1400"/>
              <a:buFont typeface="Raleway"/>
              <a:buChar char="➔"/>
            </a:pPr>
            <a:r>
              <a:rPr lang="en-US" sz="1400" b="1">
                <a:latin typeface="Raleway"/>
                <a:ea typeface="Raleway"/>
                <a:cs typeface="Raleway"/>
                <a:sym typeface="Raleway"/>
              </a:rPr>
              <a:t>What if we use the same Cost function?</a:t>
            </a:r>
            <a:br>
              <a:rPr lang="en-US" sz="1400">
                <a:latin typeface="Raleway"/>
                <a:ea typeface="Raleway"/>
                <a:cs typeface="Raleway"/>
                <a:sym typeface="Raleway"/>
              </a:rPr>
            </a:br>
            <a:endParaRPr lang="en-US" sz="1200">
              <a:latin typeface="Raleway"/>
              <a:ea typeface="Raleway"/>
              <a:cs typeface="Raleway"/>
              <a:sym typeface="Raleway"/>
            </a:endParaRPr>
          </a:p>
        </p:txBody>
      </p:sp>
      <p:pic>
        <p:nvPicPr>
          <p:cNvPr id="6" name="Google Shape;132;p18">
            <a:extLst>
              <a:ext uri="{FF2B5EF4-FFF2-40B4-BE49-F238E27FC236}">
                <a16:creationId xmlns:a16="http://schemas.microsoft.com/office/drawing/2014/main" id="{F742F6DE-0B22-526D-6ADB-09CBC0EBA903}"/>
              </a:ext>
            </a:extLst>
          </p:cNvPr>
          <p:cNvPicPr preferRelativeResize="0"/>
          <p:nvPr/>
        </p:nvPicPr>
        <p:blipFill>
          <a:blip r:embed="rId2">
            <a:alphaModFix/>
          </a:blip>
          <a:stretch>
            <a:fillRect/>
          </a:stretch>
        </p:blipFill>
        <p:spPr>
          <a:xfrm>
            <a:off x="4654500" y="162737"/>
            <a:ext cx="4254600" cy="4818038"/>
          </a:xfrm>
          <a:prstGeom prst="rect">
            <a:avLst/>
          </a:prstGeom>
          <a:noFill/>
          <a:ln>
            <a:noFill/>
          </a:ln>
        </p:spPr>
      </p:pic>
      <p:pic>
        <p:nvPicPr>
          <p:cNvPr id="7" name="Google Shape;133;p18" descr="Piece of duct tape sticking a note to the slide">
            <a:extLst>
              <a:ext uri="{FF2B5EF4-FFF2-40B4-BE49-F238E27FC236}">
                <a16:creationId xmlns:a16="http://schemas.microsoft.com/office/drawing/2014/main" id="{7BD23E20-5CAC-59EE-07F8-3D1D21978BD1}"/>
              </a:ext>
            </a:extLst>
          </p:cNvPr>
          <p:cNvPicPr preferRelativeResize="0"/>
          <p:nvPr/>
        </p:nvPicPr>
        <p:blipFill rotWithShape="1">
          <a:blip r:embed="rId3">
            <a:alphaModFix/>
          </a:blip>
          <a:srcRect l="9244" t="5926" r="2118" b="10011"/>
          <a:stretch/>
        </p:blipFill>
        <p:spPr>
          <a:xfrm rot="154828">
            <a:off x="5745800" y="147301"/>
            <a:ext cx="2072000" cy="736050"/>
          </a:xfrm>
          <a:prstGeom prst="rect">
            <a:avLst/>
          </a:prstGeom>
          <a:noFill/>
          <a:ln>
            <a:noFill/>
          </a:ln>
        </p:spPr>
      </p:pic>
      <p:sp>
        <p:nvSpPr>
          <p:cNvPr id="8" name="Google Shape;134;p18">
            <a:extLst>
              <a:ext uri="{FF2B5EF4-FFF2-40B4-BE49-F238E27FC236}">
                <a16:creationId xmlns:a16="http://schemas.microsoft.com/office/drawing/2014/main" id="{8CE54ED3-40CF-5CE3-039E-385F4A3B0459}"/>
              </a:ext>
            </a:extLst>
          </p:cNvPr>
          <p:cNvSpPr txBox="1"/>
          <p:nvPr/>
        </p:nvSpPr>
        <p:spPr>
          <a:xfrm>
            <a:off x="50653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latin typeface="Raleway"/>
              <a:ea typeface="Raleway"/>
              <a:cs typeface="Raleway"/>
              <a:sym typeface="Raleway"/>
            </a:endParaRPr>
          </a:p>
        </p:txBody>
      </p:sp>
      <p:sp>
        <p:nvSpPr>
          <p:cNvPr id="9" name="Google Shape;135;p18">
            <a:extLst>
              <a:ext uri="{FF2B5EF4-FFF2-40B4-BE49-F238E27FC236}">
                <a16:creationId xmlns:a16="http://schemas.microsoft.com/office/drawing/2014/main" id="{43FEE46C-FBC7-299A-6EB7-9529DE528FF6}"/>
              </a:ext>
            </a:extLst>
          </p:cNvPr>
          <p:cNvSpPr txBox="1">
            <a:spLocks/>
          </p:cNvSpPr>
          <p:nvPr/>
        </p:nvSpPr>
        <p:spPr>
          <a:xfrm>
            <a:off x="5065350" y="929624"/>
            <a:ext cx="3432900" cy="3775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Clr>
                <a:schemeClr val="dk1"/>
              </a:buClr>
              <a:buSzPts val="1400"/>
              <a:buFont typeface="Raleway"/>
              <a:buChar char="➔"/>
            </a:pPr>
            <a:r>
              <a:rPr lang="fr-FR" sz="1400" b="1">
                <a:latin typeface="Raleway"/>
                <a:ea typeface="Raleway"/>
                <a:cs typeface="Raleway"/>
                <a:sym typeface="Raleway"/>
              </a:rPr>
              <a:t>Convex Function</a:t>
            </a:r>
            <a:br>
              <a:rPr lang="fr-FR" sz="1200">
                <a:latin typeface="Raleway"/>
                <a:ea typeface="Raleway"/>
                <a:cs typeface="Raleway"/>
                <a:sym typeface="Raleway"/>
              </a:rPr>
            </a:br>
            <a:endParaRPr lang="fr-FR" sz="1200">
              <a:latin typeface="Raleway"/>
              <a:ea typeface="Raleway"/>
              <a:cs typeface="Raleway"/>
              <a:sym typeface="Raleway"/>
            </a:endParaRPr>
          </a:p>
          <a:p>
            <a:pPr marL="0" indent="0">
              <a:buFont typeface="Arial" panose="020B0604020202020204" pitchFamily="34" charset="0"/>
              <a:buNone/>
            </a:pPr>
            <a:endParaRPr lang="fr-FR" sz="1200">
              <a:latin typeface="Raleway"/>
              <a:ea typeface="Raleway"/>
              <a:cs typeface="Raleway"/>
              <a:sym typeface="Raleway"/>
            </a:endParaRPr>
          </a:p>
          <a:p>
            <a:pPr marL="0" indent="0">
              <a:buFont typeface="Arial" panose="020B0604020202020204" pitchFamily="34" charset="0"/>
              <a:buNone/>
            </a:pPr>
            <a:endParaRPr lang="fr-FR" sz="1200">
              <a:latin typeface="Raleway"/>
              <a:ea typeface="Raleway"/>
              <a:cs typeface="Raleway"/>
              <a:sym typeface="Raleway"/>
            </a:endParaRPr>
          </a:p>
          <a:p>
            <a:pPr marL="0" indent="0">
              <a:buFont typeface="Arial" panose="020B0604020202020204" pitchFamily="34" charset="0"/>
              <a:buNone/>
            </a:pPr>
            <a:endParaRPr lang="fr-FR" sz="1200">
              <a:latin typeface="Raleway"/>
              <a:ea typeface="Raleway"/>
              <a:cs typeface="Raleway"/>
              <a:sym typeface="Raleway"/>
            </a:endParaRPr>
          </a:p>
          <a:p>
            <a:pPr marL="0" indent="0">
              <a:buFont typeface="Arial" panose="020B0604020202020204" pitchFamily="34" charset="0"/>
              <a:buNone/>
            </a:pPr>
            <a:endParaRPr lang="fr-FR" sz="1600">
              <a:latin typeface="Raleway"/>
              <a:ea typeface="Raleway"/>
              <a:cs typeface="Raleway"/>
              <a:sym typeface="Raleway"/>
            </a:endParaRPr>
          </a:p>
          <a:p>
            <a:pPr marL="457200" indent="-317500">
              <a:buClr>
                <a:schemeClr val="dk1"/>
              </a:buClr>
              <a:buSzPts val="1400"/>
              <a:buFont typeface="Raleway"/>
              <a:buChar char="➔"/>
            </a:pPr>
            <a:r>
              <a:rPr lang="fr-FR" sz="1400" b="1">
                <a:latin typeface="Raleway"/>
                <a:ea typeface="Raleway"/>
                <a:cs typeface="Raleway"/>
                <a:sym typeface="Raleway"/>
              </a:rPr>
              <a:t>Non - Convex Function</a:t>
            </a:r>
          </a:p>
          <a:p>
            <a:pPr marL="457200" indent="0">
              <a:spcAft>
                <a:spcPts val="1000"/>
              </a:spcAft>
              <a:buFont typeface="Arial" panose="020B0604020202020204" pitchFamily="34" charset="0"/>
              <a:buNone/>
            </a:pPr>
            <a:br>
              <a:rPr lang="fr-FR" sz="1200">
                <a:latin typeface="Raleway"/>
                <a:ea typeface="Raleway"/>
                <a:cs typeface="Raleway"/>
                <a:sym typeface="Raleway"/>
              </a:rPr>
            </a:br>
            <a:endParaRPr lang="fr-FR" sz="1200">
              <a:latin typeface="Raleway"/>
              <a:ea typeface="Raleway"/>
              <a:cs typeface="Raleway"/>
              <a:sym typeface="Raleway"/>
            </a:endParaRPr>
          </a:p>
        </p:txBody>
      </p:sp>
      <p:pic>
        <p:nvPicPr>
          <p:cNvPr id="10" name="Google Shape;136;p18">
            <a:extLst>
              <a:ext uri="{FF2B5EF4-FFF2-40B4-BE49-F238E27FC236}">
                <a16:creationId xmlns:a16="http://schemas.microsoft.com/office/drawing/2014/main" id="{2C476D14-9821-3660-4BEB-841BDDB136C6}"/>
              </a:ext>
            </a:extLst>
          </p:cNvPr>
          <p:cNvPicPr preferRelativeResize="0"/>
          <p:nvPr/>
        </p:nvPicPr>
        <p:blipFill rotWithShape="1">
          <a:blip r:embed="rId4">
            <a:alphaModFix/>
          </a:blip>
          <a:srcRect l="7736" t="38304" r="7524" b="38304"/>
          <a:stretch/>
        </p:blipFill>
        <p:spPr>
          <a:xfrm>
            <a:off x="645750" y="2117590"/>
            <a:ext cx="3432900" cy="758052"/>
          </a:xfrm>
          <a:prstGeom prst="rect">
            <a:avLst/>
          </a:prstGeom>
          <a:noFill/>
          <a:ln>
            <a:noFill/>
          </a:ln>
        </p:spPr>
      </p:pic>
      <p:pic>
        <p:nvPicPr>
          <p:cNvPr id="11" name="Google Shape;137;p18">
            <a:extLst>
              <a:ext uri="{FF2B5EF4-FFF2-40B4-BE49-F238E27FC236}">
                <a16:creationId xmlns:a16="http://schemas.microsoft.com/office/drawing/2014/main" id="{BD48311D-7E0F-9D23-85D8-D732C2685EDC}"/>
              </a:ext>
            </a:extLst>
          </p:cNvPr>
          <p:cNvPicPr preferRelativeResize="0"/>
          <p:nvPr/>
        </p:nvPicPr>
        <p:blipFill rotWithShape="1">
          <a:blip r:embed="rId5">
            <a:alphaModFix/>
          </a:blip>
          <a:srcRect t="36632" r="52516"/>
          <a:stretch/>
        </p:blipFill>
        <p:spPr>
          <a:xfrm>
            <a:off x="5651650" y="1243598"/>
            <a:ext cx="2464000" cy="1767904"/>
          </a:xfrm>
          <a:prstGeom prst="rect">
            <a:avLst/>
          </a:prstGeom>
          <a:noFill/>
          <a:ln>
            <a:noFill/>
          </a:ln>
        </p:spPr>
      </p:pic>
      <p:pic>
        <p:nvPicPr>
          <p:cNvPr id="12" name="Google Shape;138;p18">
            <a:extLst>
              <a:ext uri="{FF2B5EF4-FFF2-40B4-BE49-F238E27FC236}">
                <a16:creationId xmlns:a16="http://schemas.microsoft.com/office/drawing/2014/main" id="{E40D7ED3-2BDD-93B8-B15E-7261686A74E2}"/>
              </a:ext>
            </a:extLst>
          </p:cNvPr>
          <p:cNvPicPr preferRelativeResize="0"/>
          <p:nvPr/>
        </p:nvPicPr>
        <p:blipFill rotWithShape="1">
          <a:blip r:embed="rId5">
            <a:alphaModFix/>
          </a:blip>
          <a:srcRect l="50838" t="38789"/>
          <a:stretch/>
        </p:blipFill>
        <p:spPr>
          <a:xfrm>
            <a:off x="5693081" y="3247775"/>
            <a:ext cx="2177425" cy="1457600"/>
          </a:xfrm>
          <a:prstGeom prst="rect">
            <a:avLst/>
          </a:prstGeom>
          <a:noFill/>
          <a:ln>
            <a:noFill/>
          </a:ln>
        </p:spPr>
      </p:pic>
      <p:grpSp>
        <p:nvGrpSpPr>
          <p:cNvPr id="13" name="Google Shape;139;p18">
            <a:extLst>
              <a:ext uri="{FF2B5EF4-FFF2-40B4-BE49-F238E27FC236}">
                <a16:creationId xmlns:a16="http://schemas.microsoft.com/office/drawing/2014/main" id="{F8DD49B1-D6B9-6562-68BF-180B7F6C4BB9}"/>
              </a:ext>
            </a:extLst>
          </p:cNvPr>
          <p:cNvGrpSpPr/>
          <p:nvPr/>
        </p:nvGrpSpPr>
        <p:grpSpPr>
          <a:xfrm>
            <a:off x="2591322" y="3614314"/>
            <a:ext cx="2212050" cy="1932853"/>
            <a:chOff x="6803275" y="427445"/>
            <a:chExt cx="2212050" cy="2504994"/>
          </a:xfrm>
        </p:grpSpPr>
        <p:pic>
          <p:nvPicPr>
            <p:cNvPr id="14" name="Google Shape;140;p18">
              <a:extLst>
                <a:ext uri="{FF2B5EF4-FFF2-40B4-BE49-F238E27FC236}">
                  <a16:creationId xmlns:a16="http://schemas.microsoft.com/office/drawing/2014/main" id="{602BDBEA-70EC-6B4B-7478-E73432418C45}"/>
                </a:ext>
              </a:extLst>
            </p:cNvPr>
            <p:cNvPicPr preferRelativeResize="0"/>
            <p:nvPr/>
          </p:nvPicPr>
          <p:blipFill>
            <a:blip r:embed="rId6">
              <a:alphaModFix/>
            </a:blip>
            <a:stretch>
              <a:fillRect/>
            </a:stretch>
          </p:blipFill>
          <p:spPr>
            <a:xfrm>
              <a:off x="6803275" y="427445"/>
              <a:ext cx="2212050" cy="2504994"/>
            </a:xfrm>
            <a:prstGeom prst="rect">
              <a:avLst/>
            </a:prstGeom>
            <a:noFill/>
            <a:ln>
              <a:noFill/>
            </a:ln>
          </p:spPr>
        </p:pic>
        <p:sp>
          <p:nvSpPr>
            <p:cNvPr id="15" name="Google Shape;141;p18">
              <a:extLst>
                <a:ext uri="{FF2B5EF4-FFF2-40B4-BE49-F238E27FC236}">
                  <a16:creationId xmlns:a16="http://schemas.microsoft.com/office/drawing/2014/main" id="{338ADCF5-E0F4-F578-95B6-DA6289241114}"/>
                </a:ext>
              </a:extLst>
            </p:cNvPr>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u="sng" dirty="0">
                  <a:solidFill>
                    <a:schemeClr val="bg1"/>
                  </a:solidFill>
                  <a:latin typeface="Raleway"/>
                  <a:ea typeface="Raleway"/>
                  <a:cs typeface="Raleway"/>
                  <a:sym typeface="Raleway"/>
                </a:rPr>
                <a:t>Tip</a:t>
              </a:r>
              <a:endParaRPr b="1" u="sng" dirty="0">
                <a:solidFill>
                  <a:schemeClr val="bg1"/>
                </a:solidFill>
                <a:latin typeface="Raleway"/>
                <a:ea typeface="Raleway"/>
                <a:cs typeface="Raleway"/>
                <a:sym typeface="Raleway"/>
              </a:endParaRPr>
            </a:p>
            <a:p>
              <a:pPr marL="0" lvl="0" indent="0" algn="ctr" rtl="0">
                <a:spcBef>
                  <a:spcPts val="800"/>
                </a:spcBef>
                <a:spcAft>
                  <a:spcPts val="0"/>
                </a:spcAft>
                <a:buClr>
                  <a:schemeClr val="dk2"/>
                </a:buClr>
                <a:buSzPts val="1100"/>
                <a:buFont typeface="Arial"/>
                <a:buNone/>
              </a:pPr>
              <a:r>
                <a:rPr lang="en" sz="1200" b="1" dirty="0">
                  <a:solidFill>
                    <a:schemeClr val="bg1"/>
                  </a:solidFill>
                  <a:latin typeface="Raleway"/>
                  <a:ea typeface="Raleway"/>
                  <a:cs typeface="Raleway"/>
                  <a:sym typeface="Raleway"/>
                </a:rPr>
                <a:t>h(X) is a complex function</a:t>
              </a:r>
              <a:endParaRPr sz="1200" b="1" dirty="0">
                <a:solidFill>
                  <a:schemeClr val="bg1"/>
                </a:solidFill>
                <a:latin typeface="Raleway"/>
                <a:ea typeface="Raleway"/>
                <a:cs typeface="Raleway"/>
                <a:sym typeface="Raleway"/>
              </a:endParaRPr>
            </a:p>
            <a:p>
              <a:pPr marL="0" lvl="0" indent="0" algn="ctr" rtl="0">
                <a:spcBef>
                  <a:spcPts val="800"/>
                </a:spcBef>
                <a:spcAft>
                  <a:spcPts val="0"/>
                </a:spcAft>
                <a:buClr>
                  <a:schemeClr val="dk2"/>
                </a:buClr>
                <a:buSzPts val="1100"/>
                <a:buFont typeface="Arial"/>
                <a:buNone/>
              </a:pPr>
              <a:r>
                <a:rPr lang="en" sz="1200" b="1" dirty="0">
                  <a:solidFill>
                    <a:schemeClr val="bg1"/>
                  </a:solidFill>
                  <a:latin typeface="Raleway"/>
                  <a:ea typeface="Raleway"/>
                  <a:cs typeface="Raleway"/>
                  <a:sym typeface="Raleway"/>
                </a:rPr>
                <a:t>Non-convex don't reach minima easily</a:t>
              </a:r>
              <a:endParaRPr sz="1200" b="1" dirty="0">
                <a:solidFill>
                  <a:schemeClr val="bg1"/>
                </a:solidFill>
                <a:latin typeface="Raleway"/>
                <a:ea typeface="Raleway"/>
                <a:cs typeface="Raleway"/>
                <a:sym typeface="Raleway"/>
              </a:endParaRPr>
            </a:p>
            <a:p>
              <a:pPr marL="0" lvl="0" indent="0" algn="l" rtl="0">
                <a:spcBef>
                  <a:spcPts val="800"/>
                </a:spcBef>
                <a:spcAft>
                  <a:spcPts val="800"/>
                </a:spcAft>
                <a:buNone/>
              </a:pPr>
              <a:endParaRPr sz="1200" b="1" dirty="0">
                <a:latin typeface="Raleway"/>
                <a:ea typeface="Raleway"/>
                <a:cs typeface="Raleway"/>
                <a:sym typeface="Raleway"/>
              </a:endParaRPr>
            </a:p>
          </p:txBody>
        </p:sp>
      </p:grpSp>
    </p:spTree>
    <p:extLst>
      <p:ext uri="{BB962C8B-B14F-4D97-AF65-F5344CB8AC3E}">
        <p14:creationId xmlns:p14="http://schemas.microsoft.com/office/powerpoint/2010/main" val="3023101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7;p19">
            <a:extLst>
              <a:ext uri="{FF2B5EF4-FFF2-40B4-BE49-F238E27FC236}">
                <a16:creationId xmlns:a16="http://schemas.microsoft.com/office/drawing/2014/main" id="{8E8D4768-83EB-5438-8C89-E5BF3C8EAA91}"/>
              </a:ext>
            </a:extLst>
          </p:cNvPr>
          <p:cNvPicPr preferRelativeResize="0"/>
          <p:nvPr/>
        </p:nvPicPr>
        <p:blipFill>
          <a:blip r:embed="rId2">
            <a:alphaModFix/>
          </a:blip>
          <a:stretch>
            <a:fillRect/>
          </a:stretch>
        </p:blipFill>
        <p:spPr>
          <a:xfrm>
            <a:off x="5931201" y="418343"/>
            <a:ext cx="5334000" cy="4000500"/>
          </a:xfrm>
          <a:prstGeom prst="rect">
            <a:avLst/>
          </a:prstGeom>
          <a:noFill/>
          <a:ln>
            <a:noFill/>
          </a:ln>
        </p:spPr>
      </p:pic>
      <p:pic>
        <p:nvPicPr>
          <p:cNvPr id="3" name="Google Shape;148;p19">
            <a:extLst>
              <a:ext uri="{FF2B5EF4-FFF2-40B4-BE49-F238E27FC236}">
                <a16:creationId xmlns:a16="http://schemas.microsoft.com/office/drawing/2014/main" id="{53714991-C0CF-2D09-3850-4260CE2C8F86}"/>
              </a:ext>
            </a:extLst>
          </p:cNvPr>
          <p:cNvPicPr preferRelativeResize="0"/>
          <p:nvPr/>
        </p:nvPicPr>
        <p:blipFill>
          <a:blip r:embed="rId3">
            <a:alphaModFix/>
          </a:blip>
          <a:stretch>
            <a:fillRect/>
          </a:stretch>
        </p:blipFill>
        <p:spPr>
          <a:xfrm>
            <a:off x="0" y="4418843"/>
            <a:ext cx="5931201" cy="1405375"/>
          </a:xfrm>
          <a:prstGeom prst="rect">
            <a:avLst/>
          </a:prstGeom>
          <a:noFill/>
          <a:ln>
            <a:noFill/>
          </a:ln>
        </p:spPr>
      </p:pic>
      <p:pic>
        <p:nvPicPr>
          <p:cNvPr id="4" name="Google Shape;149;p19">
            <a:extLst>
              <a:ext uri="{FF2B5EF4-FFF2-40B4-BE49-F238E27FC236}">
                <a16:creationId xmlns:a16="http://schemas.microsoft.com/office/drawing/2014/main" id="{F4AB114F-F301-A6C1-2FCC-B11B4C9F97F1}"/>
              </a:ext>
            </a:extLst>
          </p:cNvPr>
          <p:cNvPicPr preferRelativeResize="0"/>
          <p:nvPr/>
        </p:nvPicPr>
        <p:blipFill>
          <a:blip r:embed="rId4">
            <a:alphaModFix/>
          </a:blip>
          <a:stretch>
            <a:fillRect/>
          </a:stretch>
        </p:blipFill>
        <p:spPr>
          <a:xfrm>
            <a:off x="520662" y="2794721"/>
            <a:ext cx="3099575" cy="730125"/>
          </a:xfrm>
          <a:prstGeom prst="rect">
            <a:avLst/>
          </a:prstGeom>
          <a:noFill/>
          <a:ln>
            <a:noFill/>
          </a:ln>
        </p:spPr>
      </p:pic>
      <p:sp>
        <p:nvSpPr>
          <p:cNvPr id="5" name="Google Shape;150;p19">
            <a:extLst>
              <a:ext uri="{FF2B5EF4-FFF2-40B4-BE49-F238E27FC236}">
                <a16:creationId xmlns:a16="http://schemas.microsoft.com/office/drawing/2014/main" id="{3D512158-CDA0-442C-ADA7-89804B6BED06}"/>
              </a:ext>
            </a:extLst>
          </p:cNvPr>
          <p:cNvSpPr txBox="1"/>
          <p:nvPr/>
        </p:nvSpPr>
        <p:spPr>
          <a:xfrm>
            <a:off x="330900" y="1408650"/>
            <a:ext cx="3479100" cy="12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bg1"/>
                </a:solidFill>
              </a:rPr>
              <a:t>Logistic Regression</a:t>
            </a:r>
            <a:endParaRPr sz="2500" b="1">
              <a:solidFill>
                <a:schemeClr val="bg1"/>
              </a:solidFill>
            </a:endParaRPr>
          </a:p>
          <a:p>
            <a:pPr marL="0" lvl="0" indent="0" algn="l" rtl="0">
              <a:spcBef>
                <a:spcPts val="0"/>
              </a:spcBef>
              <a:spcAft>
                <a:spcPts val="0"/>
              </a:spcAft>
              <a:buNone/>
            </a:pPr>
            <a:endParaRPr sz="2500" b="1">
              <a:solidFill>
                <a:schemeClr val="bg1"/>
              </a:solidFill>
            </a:endParaRPr>
          </a:p>
          <a:p>
            <a:pPr marL="0" lvl="0" indent="0" algn="l" rtl="0">
              <a:spcBef>
                <a:spcPts val="0"/>
              </a:spcBef>
              <a:spcAft>
                <a:spcPts val="0"/>
              </a:spcAft>
              <a:buNone/>
            </a:pPr>
            <a:r>
              <a:rPr lang="en" sz="2500" b="1">
                <a:solidFill>
                  <a:schemeClr val="bg1"/>
                </a:solidFill>
              </a:rPr>
              <a:t>Cost Function </a:t>
            </a:r>
            <a:endParaRPr sz="2500" b="1">
              <a:solidFill>
                <a:schemeClr val="bg1"/>
              </a:solidFill>
            </a:endParaRPr>
          </a:p>
        </p:txBody>
      </p:sp>
    </p:spTree>
    <p:extLst>
      <p:ext uri="{BB962C8B-B14F-4D97-AF65-F5344CB8AC3E}">
        <p14:creationId xmlns:p14="http://schemas.microsoft.com/office/powerpoint/2010/main" val="1071370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68;p22">
            <a:extLst>
              <a:ext uri="{FF2B5EF4-FFF2-40B4-BE49-F238E27FC236}">
                <a16:creationId xmlns:a16="http://schemas.microsoft.com/office/drawing/2014/main" id="{914A742E-7E3D-AD78-E781-D687C71D04A0}"/>
              </a:ext>
            </a:extLst>
          </p:cNvPr>
          <p:cNvPicPr preferRelativeResize="0"/>
          <p:nvPr/>
        </p:nvPicPr>
        <p:blipFill>
          <a:blip r:embed="rId2">
            <a:alphaModFix/>
          </a:blip>
          <a:stretch>
            <a:fillRect/>
          </a:stretch>
        </p:blipFill>
        <p:spPr>
          <a:xfrm>
            <a:off x="502395" y="320040"/>
            <a:ext cx="7976644" cy="4991100"/>
          </a:xfrm>
          <a:prstGeom prst="rect">
            <a:avLst/>
          </a:prstGeom>
          <a:noFill/>
          <a:ln>
            <a:noFill/>
          </a:ln>
        </p:spPr>
      </p:pic>
    </p:spTree>
    <p:extLst>
      <p:ext uri="{BB962C8B-B14F-4D97-AF65-F5344CB8AC3E}">
        <p14:creationId xmlns:p14="http://schemas.microsoft.com/office/powerpoint/2010/main" val="360216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nvSpPr>
        <p:spPr>
          <a:xfrm>
            <a:off x="3419972" y="1352253"/>
            <a:ext cx="4677548" cy="242050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chemeClr val="bg1"/>
                </a:solidFill>
              </a:rPr>
              <a:t>K-Means Clustering Algorithm</a:t>
            </a:r>
          </a:p>
        </p:txBody>
      </p:sp>
      <p:sp>
        <p:nvSpPr>
          <p:cNvPr id="3" name="Subtitle 2">
            <a:extLst>
              <a:ext uri="{FF2B5EF4-FFF2-40B4-BE49-F238E27FC236}">
                <a16:creationId xmlns:a16="http://schemas.microsoft.com/office/drawing/2014/main" id="{DB93FB3F-A8D4-46D3-A1C6-C79C64563729}"/>
              </a:ext>
            </a:extLst>
          </p:cNvPr>
          <p:cNvSpPr>
            <a:spLocks noGrp="1"/>
          </p:cNvSpPr>
          <p:nvPr/>
        </p:nvSpPr>
        <p:spPr>
          <a:xfrm>
            <a:off x="3419972" y="3676863"/>
            <a:ext cx="4677547" cy="102654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endParaRPr lang="en-US" sz="2300" dirty="0">
              <a:solidFill>
                <a:schemeClr val="bg1"/>
              </a:solidFill>
            </a:endParaRPr>
          </a:p>
        </p:txBody>
      </p:sp>
    </p:spTree>
    <p:extLst>
      <p:ext uri="{BB962C8B-B14F-4D97-AF65-F5344CB8AC3E}">
        <p14:creationId xmlns:p14="http://schemas.microsoft.com/office/powerpoint/2010/main" val="4272619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nvSpPr>
        <p:spPr>
          <a:xfrm>
            <a:off x="762935" y="620268"/>
            <a:ext cx="4538124" cy="970450"/>
          </a:xfrm>
          <a:prstGeom prst="rect">
            <a:avLst/>
          </a:prstGeom>
          <a:effectLst>
            <a:outerShdw blurRad="25400" dir="17880000">
              <a:srgbClr val="000000">
                <a:alpha val="46000"/>
              </a:srgbClr>
            </a:outerShdw>
          </a:effectLst>
        </p:spPr>
        <p:txBody>
          <a:bodyPr vert="horz" lIns="91440" tIns="45720" rIns="91440" bIns="45720" rtlCol="0" anchor="b">
            <a:normAutofit fontScale="90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chemeClr val="bg1"/>
                </a:solidFill>
              </a:rPr>
              <a:t>What is Unsupervised Learning?	</a:t>
            </a:r>
          </a:p>
        </p:txBody>
      </p:sp>
      <p:sp>
        <p:nvSpPr>
          <p:cNvPr id="3" name="Content Placeholder 2">
            <a:extLst>
              <a:ext uri="{FF2B5EF4-FFF2-40B4-BE49-F238E27FC236}">
                <a16:creationId xmlns:a16="http://schemas.microsoft.com/office/drawing/2014/main" id="{F260476B-CCA6-412B-A9C5-399C34AE6F05}"/>
              </a:ext>
            </a:extLst>
          </p:cNvPr>
          <p:cNvSpPr>
            <a:spLocks noGrp="1"/>
          </p:cNvSpPr>
          <p:nvPr/>
        </p:nvSpPr>
        <p:spPr>
          <a:xfrm>
            <a:off x="779555" y="1752261"/>
            <a:ext cx="4403596"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lvl="0">
              <a:buFont typeface="Wingdings" panose="05000000000000000000" pitchFamily="2" charset="2"/>
              <a:buChar char="v"/>
            </a:pPr>
            <a:r>
              <a:rPr lang="en-US" sz="2400" dirty="0">
                <a:solidFill>
                  <a:schemeClr val="bg1"/>
                </a:solidFill>
              </a:rPr>
              <a:t>Analyze unlabeled data </a:t>
            </a:r>
          </a:p>
          <a:p>
            <a:pPr lvl="0">
              <a:buFont typeface="Wingdings" panose="05000000000000000000" pitchFamily="2" charset="2"/>
              <a:buChar char="v"/>
            </a:pPr>
            <a:r>
              <a:rPr lang="en-US" sz="2400" dirty="0">
                <a:solidFill>
                  <a:schemeClr val="bg1"/>
                </a:solidFill>
              </a:rPr>
              <a:t>Labels or scores are not provided for training data</a:t>
            </a:r>
          </a:p>
          <a:p>
            <a:pPr lvl="0">
              <a:buFont typeface="Wingdings" panose="05000000000000000000" pitchFamily="2" charset="2"/>
              <a:buChar char="v"/>
            </a:pPr>
            <a:r>
              <a:rPr lang="en-US" sz="2400" dirty="0">
                <a:solidFill>
                  <a:schemeClr val="bg1"/>
                </a:solidFill>
              </a:rPr>
              <a:t>Algorithms discover hidden patterns without the need for human intervention</a:t>
            </a:r>
          </a:p>
          <a:p>
            <a:pPr>
              <a:buFont typeface="Wingdings" panose="05000000000000000000" pitchFamily="2" charset="2"/>
              <a:buChar char="v"/>
            </a:pPr>
            <a:r>
              <a:rPr lang="en-US" sz="2400" dirty="0">
                <a:solidFill>
                  <a:schemeClr val="bg1"/>
                </a:solidFill>
              </a:rPr>
              <a:t>Ideal for Data Analysis, Customer segmentation and Image Recognition.</a:t>
            </a:r>
          </a:p>
        </p:txBody>
      </p:sp>
      <p:pic>
        <p:nvPicPr>
          <p:cNvPr id="4" name="Picture 3">
            <a:extLst>
              <a:ext uri="{FF2B5EF4-FFF2-40B4-BE49-F238E27FC236}">
                <a16:creationId xmlns:a16="http://schemas.microsoft.com/office/drawing/2014/main" id="{78512B93-2080-4E7D-9D78-40397FD054D2}"/>
              </a:ext>
            </a:extLst>
          </p:cNvPr>
          <p:cNvPicPr>
            <a:picLocks noChangeAspect="1"/>
          </p:cNvPicPr>
          <p:nvPr/>
        </p:nvPicPr>
        <p:blipFill>
          <a:blip r:embed="rId2"/>
          <a:stretch>
            <a:fillRect/>
          </a:stretch>
        </p:blipFill>
        <p:spPr>
          <a:xfrm>
            <a:off x="5587498" y="1590718"/>
            <a:ext cx="5288816" cy="1974299"/>
          </a:xfrm>
          <a:prstGeom prst="rect">
            <a:avLst/>
          </a:prstGeom>
        </p:spPr>
      </p:pic>
      <p:sp>
        <p:nvSpPr>
          <p:cNvPr id="5" name="TextBox 7">
            <a:extLst>
              <a:ext uri="{FF2B5EF4-FFF2-40B4-BE49-F238E27FC236}">
                <a16:creationId xmlns:a16="http://schemas.microsoft.com/office/drawing/2014/main" id="{E40A2C1C-8DB5-475E-AF0C-DB72DB50B7CB}"/>
              </a:ext>
            </a:extLst>
          </p:cNvPr>
          <p:cNvSpPr txBox="1"/>
          <p:nvPr/>
        </p:nvSpPr>
        <p:spPr>
          <a:xfrm>
            <a:off x="6126832" y="1981251"/>
            <a:ext cx="132588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INPUT</a:t>
            </a:r>
          </a:p>
        </p:txBody>
      </p:sp>
      <p:sp>
        <p:nvSpPr>
          <p:cNvPr id="6" name="TextBox 8">
            <a:extLst>
              <a:ext uri="{FF2B5EF4-FFF2-40B4-BE49-F238E27FC236}">
                <a16:creationId xmlns:a16="http://schemas.microsoft.com/office/drawing/2014/main" id="{F05D34AD-6252-4A61-BF05-B4148366FC1D}"/>
              </a:ext>
            </a:extLst>
          </p:cNvPr>
          <p:cNvSpPr txBox="1"/>
          <p:nvPr/>
        </p:nvSpPr>
        <p:spPr>
          <a:xfrm>
            <a:off x="8101837" y="1981251"/>
            <a:ext cx="96012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Model</a:t>
            </a:r>
          </a:p>
        </p:txBody>
      </p:sp>
      <p:sp>
        <p:nvSpPr>
          <p:cNvPr id="7" name="TextBox 9">
            <a:extLst>
              <a:ext uri="{FF2B5EF4-FFF2-40B4-BE49-F238E27FC236}">
                <a16:creationId xmlns:a16="http://schemas.microsoft.com/office/drawing/2014/main" id="{A82FEFB5-9AC5-49C9-9542-F5B71B490F40}"/>
              </a:ext>
            </a:extLst>
          </p:cNvPr>
          <p:cNvSpPr txBox="1"/>
          <p:nvPr/>
        </p:nvSpPr>
        <p:spPr>
          <a:xfrm>
            <a:off x="9446739" y="1981251"/>
            <a:ext cx="117043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OUTPUT</a:t>
            </a:r>
          </a:p>
        </p:txBody>
      </p:sp>
    </p:spTree>
    <p:extLst>
      <p:ext uri="{BB962C8B-B14F-4D97-AF65-F5344CB8AC3E}">
        <p14:creationId xmlns:p14="http://schemas.microsoft.com/office/powerpoint/2010/main" val="1110742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6C26DB-0FCF-65F2-A7A3-29653414030A}"/>
              </a:ext>
            </a:extLst>
          </p:cNvPr>
          <p:cNvSpPr txBox="1">
            <a:spLocks/>
          </p:cNvSpPr>
          <p:nvPr/>
        </p:nvSpPr>
        <p:spPr>
          <a:xfrm>
            <a:off x="398093" y="762000"/>
            <a:ext cx="4538124" cy="970450"/>
          </a:xfrm>
          <a:prstGeom prst="rect">
            <a:avLst/>
          </a:prstGeom>
        </p:spPr>
        <p:txBody>
          <a:bodyPr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Then what is Clustering?</a:t>
            </a:r>
            <a:endParaRPr lang="en-US" sz="4000" dirty="0">
              <a:solidFill>
                <a:schemeClr val="bg1"/>
              </a:solidFill>
            </a:endParaRPr>
          </a:p>
        </p:txBody>
      </p:sp>
      <p:sp>
        <p:nvSpPr>
          <p:cNvPr id="7" name="Content Placeholder 2">
            <a:extLst>
              <a:ext uri="{FF2B5EF4-FFF2-40B4-BE49-F238E27FC236}">
                <a16:creationId xmlns:a16="http://schemas.microsoft.com/office/drawing/2014/main" id="{1294CF6E-8E79-98B0-20C2-5A04EFFE14A1}"/>
              </a:ext>
            </a:extLst>
          </p:cNvPr>
          <p:cNvSpPr txBox="1">
            <a:spLocks/>
          </p:cNvSpPr>
          <p:nvPr/>
        </p:nvSpPr>
        <p:spPr>
          <a:xfrm>
            <a:off x="398093" y="1884849"/>
            <a:ext cx="4403596" cy="4058751"/>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400">
                <a:solidFill>
                  <a:schemeClr val="bg1"/>
                </a:solidFill>
              </a:rPr>
              <a:t>Data Mining Technique</a:t>
            </a:r>
          </a:p>
          <a:p>
            <a:pPr>
              <a:buFont typeface="Wingdings" panose="05000000000000000000" pitchFamily="2" charset="2"/>
              <a:buChar char="v"/>
            </a:pPr>
            <a:r>
              <a:rPr lang="en-US" sz="2400">
                <a:solidFill>
                  <a:schemeClr val="bg1"/>
                </a:solidFill>
              </a:rPr>
              <a:t>Group unlabeled data based on their “similarities” or “differences”</a:t>
            </a:r>
          </a:p>
          <a:p>
            <a:pPr>
              <a:buFont typeface="Wingdings" panose="05000000000000000000" pitchFamily="2" charset="2"/>
              <a:buChar char="Ø"/>
            </a:pPr>
            <a:r>
              <a:rPr lang="en-US" sz="2400">
                <a:solidFill>
                  <a:schemeClr val="bg1"/>
                </a:solidFill>
              </a:rPr>
              <a:t>Exclusive/Hard clustering</a:t>
            </a:r>
          </a:p>
          <a:p>
            <a:pPr>
              <a:buFont typeface="Wingdings" panose="05000000000000000000" pitchFamily="2" charset="2"/>
              <a:buChar char="Ø"/>
            </a:pPr>
            <a:r>
              <a:rPr lang="en-US" sz="2400">
                <a:solidFill>
                  <a:schemeClr val="bg1"/>
                </a:solidFill>
              </a:rPr>
              <a:t>Hierarchical clustering</a:t>
            </a:r>
          </a:p>
          <a:p>
            <a:pPr>
              <a:buFont typeface="Wingdings" panose="05000000000000000000" pitchFamily="2" charset="2"/>
              <a:buChar char="Ø"/>
            </a:pPr>
            <a:r>
              <a:rPr lang="en-US" sz="2400">
                <a:solidFill>
                  <a:schemeClr val="bg1"/>
                </a:solidFill>
              </a:rPr>
              <a:t>Probabilistic/Soft clustering</a:t>
            </a:r>
            <a:endParaRPr lang="en-US" sz="2400" dirty="0">
              <a:solidFill>
                <a:schemeClr val="bg1"/>
              </a:solidFill>
            </a:endParaRPr>
          </a:p>
        </p:txBody>
      </p:sp>
      <p:pic>
        <p:nvPicPr>
          <p:cNvPr id="8" name="Picture 7">
            <a:extLst>
              <a:ext uri="{FF2B5EF4-FFF2-40B4-BE49-F238E27FC236}">
                <a16:creationId xmlns:a16="http://schemas.microsoft.com/office/drawing/2014/main" id="{EC4E38A5-4333-3AC1-5B99-708AD5A9904F}"/>
              </a:ext>
            </a:extLst>
          </p:cNvPr>
          <p:cNvPicPr>
            <a:picLocks noChangeAspect="1"/>
          </p:cNvPicPr>
          <p:nvPr/>
        </p:nvPicPr>
        <p:blipFill>
          <a:blip r:embed="rId2"/>
          <a:stretch>
            <a:fillRect/>
          </a:stretch>
        </p:blipFill>
        <p:spPr>
          <a:xfrm>
            <a:off x="5322305" y="1347470"/>
            <a:ext cx="5343525" cy="4000500"/>
          </a:xfrm>
          <a:prstGeom prst="rect">
            <a:avLst/>
          </a:prstGeom>
        </p:spPr>
      </p:pic>
    </p:spTree>
    <p:extLst>
      <p:ext uri="{BB962C8B-B14F-4D97-AF65-F5344CB8AC3E}">
        <p14:creationId xmlns:p14="http://schemas.microsoft.com/office/powerpoint/2010/main" val="743363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760E-52E9-AC2C-E0D7-1A68B1B38CB9}"/>
              </a:ext>
            </a:extLst>
          </p:cNvPr>
          <p:cNvSpPr txBox="1">
            <a:spLocks/>
          </p:cNvSpPr>
          <p:nvPr/>
        </p:nvSpPr>
        <p:spPr>
          <a:xfrm>
            <a:off x="913795" y="609600"/>
            <a:ext cx="10353762" cy="1257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What does “K” really mean?</a:t>
            </a:r>
            <a:endParaRPr lang="en-US" dirty="0">
              <a:solidFill>
                <a:schemeClr val="bg1"/>
              </a:solidFill>
            </a:endParaRPr>
          </a:p>
        </p:txBody>
      </p:sp>
      <p:sp>
        <p:nvSpPr>
          <p:cNvPr id="3" name="TextBox 2">
            <a:extLst>
              <a:ext uri="{FF2B5EF4-FFF2-40B4-BE49-F238E27FC236}">
                <a16:creationId xmlns:a16="http://schemas.microsoft.com/office/drawing/2014/main" id="{02E7626B-88C1-BD53-E8C4-BC5F714FB4C9}"/>
              </a:ext>
            </a:extLst>
          </p:cNvPr>
          <p:cNvSpPr txBox="1"/>
          <p:nvPr/>
        </p:nvSpPr>
        <p:spPr>
          <a:xfrm>
            <a:off x="426115" y="2153765"/>
            <a:ext cx="9528048" cy="769441"/>
          </a:xfrm>
          <a:prstGeom prst="rect">
            <a:avLst/>
          </a:prstGeom>
          <a:noFill/>
        </p:spPr>
        <p:txBody>
          <a:bodyPr wrap="square" rtlCol="0">
            <a:spAutoFit/>
          </a:bodyPr>
          <a:lstStyle/>
          <a:p>
            <a:r>
              <a:rPr lang="en-US" sz="4400" dirty="0">
                <a:solidFill>
                  <a:schemeClr val="bg1"/>
                </a:solidFill>
              </a:rPr>
              <a:t>K </a:t>
            </a:r>
            <a:r>
              <a:rPr lang="en-US" sz="4400" dirty="0">
                <a:solidFill>
                  <a:schemeClr val="bg1"/>
                </a:solidFill>
                <a:sym typeface="Wingdings" panose="05000000000000000000" pitchFamily="2" charset="2"/>
              </a:rPr>
              <a:t> </a:t>
            </a:r>
            <a:r>
              <a:rPr lang="en-US" sz="4400" dirty="0">
                <a:solidFill>
                  <a:schemeClr val="bg1"/>
                </a:solidFill>
              </a:rPr>
              <a:t>Number of clusters we want to form </a:t>
            </a:r>
          </a:p>
        </p:txBody>
      </p:sp>
      <p:sp>
        <p:nvSpPr>
          <p:cNvPr id="4" name="TextBox 3">
            <a:extLst>
              <a:ext uri="{FF2B5EF4-FFF2-40B4-BE49-F238E27FC236}">
                <a16:creationId xmlns:a16="http://schemas.microsoft.com/office/drawing/2014/main" id="{0B2A5112-6ADA-EE43-0705-F9C56D9BC06C}"/>
              </a:ext>
            </a:extLst>
          </p:cNvPr>
          <p:cNvSpPr txBox="1"/>
          <p:nvPr/>
        </p:nvSpPr>
        <p:spPr>
          <a:xfrm>
            <a:off x="426115" y="3092704"/>
            <a:ext cx="10040717" cy="707886"/>
          </a:xfrm>
          <a:prstGeom prst="rect">
            <a:avLst/>
          </a:prstGeom>
          <a:noFill/>
        </p:spPr>
        <p:txBody>
          <a:bodyPr wrap="square" rtlCol="0">
            <a:spAutoFit/>
          </a:bodyPr>
          <a:lstStyle/>
          <a:p>
            <a:r>
              <a:rPr lang="en-US" sz="4000" dirty="0">
                <a:solidFill>
                  <a:schemeClr val="bg1"/>
                </a:solidFill>
              </a:rPr>
              <a:t>Mean </a:t>
            </a:r>
            <a:r>
              <a:rPr lang="en-US" sz="4000" dirty="0">
                <a:solidFill>
                  <a:schemeClr val="bg1"/>
                </a:solidFill>
                <a:sym typeface="Wingdings" panose="05000000000000000000" pitchFamily="2" charset="2"/>
              </a:rPr>
              <a:t> Measure of similarity will be Distance </a:t>
            </a:r>
          </a:p>
        </p:txBody>
      </p:sp>
    </p:spTree>
    <p:extLst>
      <p:ext uri="{BB962C8B-B14F-4D97-AF65-F5344CB8AC3E}">
        <p14:creationId xmlns:p14="http://schemas.microsoft.com/office/powerpoint/2010/main" val="118992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27B5EE-0C51-43EC-BE46-1C6CB29FA177}"/>
              </a:ext>
            </a:extLst>
          </p:cNvPr>
          <p:cNvSpPr txBox="1"/>
          <p:nvPr/>
        </p:nvSpPr>
        <p:spPr>
          <a:xfrm flipH="1">
            <a:off x="338682" y="452760"/>
            <a:ext cx="4197807" cy="677108"/>
          </a:xfrm>
          <a:prstGeom prst="rect">
            <a:avLst/>
          </a:prstGeom>
          <a:noFill/>
        </p:spPr>
        <p:txBody>
          <a:bodyPr wrap="square" rtlCol="0">
            <a:spAutoFit/>
          </a:bodyPr>
          <a:lstStyle/>
          <a:p>
            <a:r>
              <a:rPr lang="en-IN" sz="3700" u="sng" dirty="0">
                <a:solidFill>
                  <a:schemeClr val="bg1"/>
                </a:solidFill>
              </a:rPr>
              <a:t>What is MLSA?</a:t>
            </a:r>
          </a:p>
        </p:txBody>
      </p:sp>
      <p:sp>
        <p:nvSpPr>
          <p:cNvPr id="3" name="TextBox 2">
            <a:extLst>
              <a:ext uri="{FF2B5EF4-FFF2-40B4-BE49-F238E27FC236}">
                <a16:creationId xmlns:a16="http://schemas.microsoft.com/office/drawing/2014/main" id="{8E66A595-F818-47DE-B3AB-875ADFBCDF6A}"/>
              </a:ext>
            </a:extLst>
          </p:cNvPr>
          <p:cNvSpPr txBox="1"/>
          <p:nvPr/>
        </p:nvSpPr>
        <p:spPr>
          <a:xfrm>
            <a:off x="338682" y="1555745"/>
            <a:ext cx="11708316" cy="1737399"/>
          </a:xfrm>
          <a:prstGeom prst="rect">
            <a:avLst/>
          </a:prstGeom>
          <a:noFill/>
        </p:spPr>
        <p:txBody>
          <a:bodyPr wrap="square" rtlCol="0">
            <a:spAutoFit/>
          </a:bodyPr>
          <a:lstStyle/>
          <a:p>
            <a:r>
              <a:rPr lang="en-IN" sz="2000" u="sng" dirty="0">
                <a:solidFill>
                  <a:schemeClr val="bg1"/>
                </a:solidFill>
              </a:rPr>
              <a:t>Microsoft Learn Student Ambassador </a:t>
            </a:r>
            <a:r>
              <a:rPr lang="en-IN" sz="2000" dirty="0">
                <a:solidFill>
                  <a:schemeClr val="bg1"/>
                </a:solidFill>
              </a:rPr>
              <a:t>is a program that aims to bring together students around the globe who: </a:t>
            </a:r>
          </a:p>
          <a:p>
            <a:pPr marL="342900" indent="-342900">
              <a:lnSpc>
                <a:spcPct val="150000"/>
              </a:lnSpc>
              <a:buFont typeface="Arial" panose="020B0604020202020204" pitchFamily="34" charset="0"/>
              <a:buChar char="•"/>
            </a:pPr>
            <a:r>
              <a:rPr lang="en-IN" sz="2000" dirty="0">
                <a:solidFill>
                  <a:schemeClr val="bg1"/>
                </a:solidFill>
              </a:rPr>
              <a:t>have passion for technology, </a:t>
            </a:r>
          </a:p>
          <a:p>
            <a:pPr marL="342900" indent="-342900">
              <a:lnSpc>
                <a:spcPct val="150000"/>
              </a:lnSpc>
              <a:buFont typeface="Arial" panose="020B0604020202020204" pitchFamily="34" charset="0"/>
              <a:buChar char="•"/>
            </a:pPr>
            <a:r>
              <a:rPr lang="en-IN" sz="2000" dirty="0">
                <a:solidFill>
                  <a:schemeClr val="bg1"/>
                </a:solidFill>
              </a:rPr>
              <a:t>craze to learn new technology, </a:t>
            </a:r>
          </a:p>
          <a:p>
            <a:pPr marL="342900" indent="-342900">
              <a:lnSpc>
                <a:spcPct val="150000"/>
              </a:lnSpc>
              <a:buFont typeface="Arial" panose="020B0604020202020204" pitchFamily="34" charset="0"/>
              <a:buChar char="•"/>
            </a:pPr>
            <a:r>
              <a:rPr lang="en-IN" sz="2000" dirty="0">
                <a:solidFill>
                  <a:schemeClr val="bg1"/>
                </a:solidFill>
              </a:rPr>
              <a:t>help the community, and contribute significantly.</a:t>
            </a:r>
            <a:endParaRPr lang="en-IN" dirty="0">
              <a:solidFill>
                <a:schemeClr val="bg1">
                  <a:lumMod val="75000"/>
                </a:schemeClr>
              </a:solidFill>
            </a:endParaRPr>
          </a:p>
        </p:txBody>
      </p:sp>
      <p:sp>
        <p:nvSpPr>
          <p:cNvPr id="4" name="TextBox 3">
            <a:extLst>
              <a:ext uri="{FF2B5EF4-FFF2-40B4-BE49-F238E27FC236}">
                <a16:creationId xmlns:a16="http://schemas.microsoft.com/office/drawing/2014/main" id="{D4A70AE6-B6D5-46CF-840A-7CF46CB7E648}"/>
              </a:ext>
            </a:extLst>
          </p:cNvPr>
          <p:cNvSpPr txBox="1"/>
          <p:nvPr/>
        </p:nvSpPr>
        <p:spPr>
          <a:xfrm>
            <a:off x="338682" y="3719022"/>
            <a:ext cx="7642343" cy="880369"/>
          </a:xfrm>
          <a:prstGeom prst="rect">
            <a:avLst/>
          </a:prstGeom>
          <a:noFill/>
        </p:spPr>
        <p:txBody>
          <a:bodyPr wrap="square" rtlCol="0">
            <a:spAutoFit/>
          </a:bodyPr>
          <a:lstStyle/>
          <a:p>
            <a:pPr>
              <a:lnSpc>
                <a:spcPct val="150000"/>
              </a:lnSpc>
            </a:pPr>
            <a:r>
              <a:rPr lang="en-IN" i="1" dirty="0">
                <a:solidFill>
                  <a:schemeClr val="bg1"/>
                </a:solidFill>
              </a:rPr>
              <a:t>They are the student leaders with a passion for making a difference, building and managing vibrant communities, and sharing the latest tech with their peers.</a:t>
            </a:r>
          </a:p>
        </p:txBody>
      </p:sp>
    </p:spTree>
    <p:extLst>
      <p:ext uri="{BB962C8B-B14F-4D97-AF65-F5344CB8AC3E}">
        <p14:creationId xmlns:p14="http://schemas.microsoft.com/office/powerpoint/2010/main" val="355026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2">
            <a:extLst>
              <a:ext uri="{FF2B5EF4-FFF2-40B4-BE49-F238E27FC236}">
                <a16:creationId xmlns:a16="http://schemas.microsoft.com/office/drawing/2014/main" id="{851CE590-D792-93B4-AE96-74F3923CD358}"/>
              </a:ext>
            </a:extLst>
          </p:cNvPr>
          <p:cNvPicPr>
            <a:picLocks noChangeAspect="1"/>
          </p:cNvPicPr>
          <p:nvPr/>
        </p:nvPicPr>
        <p:blipFill>
          <a:blip r:embed="rId2"/>
          <a:stretch>
            <a:fillRect/>
          </a:stretch>
        </p:blipFill>
        <p:spPr>
          <a:xfrm>
            <a:off x="6729984" y="-150695"/>
            <a:ext cx="3383280" cy="7122347"/>
          </a:xfrm>
          <a:prstGeom prst="rect">
            <a:avLst/>
          </a:prstGeom>
        </p:spPr>
      </p:pic>
      <p:sp>
        <p:nvSpPr>
          <p:cNvPr id="3" name="TextBox 2">
            <a:extLst>
              <a:ext uri="{FF2B5EF4-FFF2-40B4-BE49-F238E27FC236}">
                <a16:creationId xmlns:a16="http://schemas.microsoft.com/office/drawing/2014/main" id="{70EC7971-A980-EAD6-6553-5C25F9EE2167}"/>
              </a:ext>
            </a:extLst>
          </p:cNvPr>
          <p:cNvSpPr txBox="1"/>
          <p:nvPr/>
        </p:nvSpPr>
        <p:spPr>
          <a:xfrm>
            <a:off x="365760" y="1044807"/>
            <a:ext cx="5193792" cy="369332"/>
          </a:xfrm>
          <a:prstGeom prst="rect">
            <a:avLst/>
          </a:prstGeom>
          <a:noFill/>
        </p:spPr>
        <p:txBody>
          <a:bodyPr wrap="square" rtlCol="0">
            <a:spAutoFit/>
          </a:bodyPr>
          <a:lstStyle/>
          <a:p>
            <a:r>
              <a:rPr lang="en-US" dirty="0">
                <a:solidFill>
                  <a:schemeClr val="bg1"/>
                </a:solidFill>
              </a:rPr>
              <a:t>For a fixed number of clusters </a:t>
            </a:r>
          </a:p>
        </p:txBody>
      </p:sp>
      <p:pic>
        <p:nvPicPr>
          <p:cNvPr id="4" name="Picture 3">
            <a:extLst>
              <a:ext uri="{FF2B5EF4-FFF2-40B4-BE49-F238E27FC236}">
                <a16:creationId xmlns:a16="http://schemas.microsoft.com/office/drawing/2014/main" id="{020359C4-632D-217E-8843-DFF65DAFC4F2}"/>
              </a:ext>
            </a:extLst>
          </p:cNvPr>
          <p:cNvPicPr>
            <a:picLocks noChangeAspect="1"/>
          </p:cNvPicPr>
          <p:nvPr/>
        </p:nvPicPr>
        <p:blipFill>
          <a:blip r:embed="rId3"/>
          <a:stretch>
            <a:fillRect/>
          </a:stretch>
        </p:blipFill>
        <p:spPr>
          <a:xfrm>
            <a:off x="365760" y="4556468"/>
            <a:ext cx="4705350" cy="1438275"/>
          </a:xfrm>
          <a:prstGeom prst="rect">
            <a:avLst/>
          </a:prstGeom>
        </p:spPr>
      </p:pic>
      <p:sp>
        <p:nvSpPr>
          <p:cNvPr id="5" name="TextBox 4">
            <a:extLst>
              <a:ext uri="{FF2B5EF4-FFF2-40B4-BE49-F238E27FC236}">
                <a16:creationId xmlns:a16="http://schemas.microsoft.com/office/drawing/2014/main" id="{05FDF3D9-C34B-64A4-70CB-8022C73A55F2}"/>
              </a:ext>
            </a:extLst>
          </p:cNvPr>
          <p:cNvSpPr txBox="1"/>
          <p:nvPr/>
        </p:nvSpPr>
        <p:spPr>
          <a:xfrm>
            <a:off x="176403" y="3287149"/>
            <a:ext cx="5779008" cy="800219"/>
          </a:xfrm>
          <a:prstGeom prst="rect">
            <a:avLst/>
          </a:prstGeom>
          <a:noFill/>
        </p:spPr>
        <p:txBody>
          <a:bodyPr wrap="square" rtlCol="0">
            <a:spAutoFit/>
          </a:bodyPr>
          <a:lstStyle/>
          <a:p>
            <a:r>
              <a:rPr lang="en-US" sz="4600" dirty="0">
                <a:solidFill>
                  <a:schemeClr val="bg1"/>
                </a:solidFill>
              </a:rPr>
              <a:t>Calculation of Distance</a:t>
            </a:r>
          </a:p>
        </p:txBody>
      </p:sp>
      <p:sp>
        <p:nvSpPr>
          <p:cNvPr id="6" name="TextBox 5">
            <a:extLst>
              <a:ext uri="{FF2B5EF4-FFF2-40B4-BE49-F238E27FC236}">
                <a16:creationId xmlns:a16="http://schemas.microsoft.com/office/drawing/2014/main" id="{1EF34652-13E0-72C3-C5BC-F5EBD2CB39A2}"/>
              </a:ext>
            </a:extLst>
          </p:cNvPr>
          <p:cNvSpPr txBox="1"/>
          <p:nvPr/>
        </p:nvSpPr>
        <p:spPr>
          <a:xfrm>
            <a:off x="365760" y="4087368"/>
            <a:ext cx="1792224" cy="369332"/>
          </a:xfrm>
          <a:prstGeom prst="rect">
            <a:avLst/>
          </a:prstGeom>
          <a:noFill/>
        </p:spPr>
        <p:txBody>
          <a:bodyPr wrap="square" rtlCol="0">
            <a:spAutoFit/>
          </a:bodyPr>
          <a:lstStyle/>
          <a:p>
            <a:r>
              <a:rPr lang="en-US" dirty="0">
                <a:solidFill>
                  <a:schemeClr val="bg1"/>
                </a:solidFill>
              </a:rPr>
              <a:t>For n dimensions</a:t>
            </a:r>
          </a:p>
        </p:txBody>
      </p:sp>
    </p:spTree>
    <p:extLst>
      <p:ext uri="{BB962C8B-B14F-4D97-AF65-F5344CB8AC3E}">
        <p14:creationId xmlns:p14="http://schemas.microsoft.com/office/powerpoint/2010/main" val="2907964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3538-02D8-EF56-64F1-F18C9DC19BE2}"/>
              </a:ext>
            </a:extLst>
          </p:cNvPr>
          <p:cNvSpPr txBox="1">
            <a:spLocks/>
          </p:cNvSpPr>
          <p:nvPr/>
        </p:nvSpPr>
        <p:spPr>
          <a:xfrm>
            <a:off x="931570" y="55602"/>
            <a:ext cx="10353762" cy="1257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Evaluating Clusters</a:t>
            </a:r>
            <a:endParaRPr lang="en-US" dirty="0">
              <a:solidFill>
                <a:schemeClr val="bg1"/>
              </a:solidFill>
            </a:endParaRPr>
          </a:p>
        </p:txBody>
      </p:sp>
      <p:sp>
        <p:nvSpPr>
          <p:cNvPr id="3" name="TextBox 2">
            <a:extLst>
              <a:ext uri="{FF2B5EF4-FFF2-40B4-BE49-F238E27FC236}">
                <a16:creationId xmlns:a16="http://schemas.microsoft.com/office/drawing/2014/main" id="{234340BB-1A3A-1F53-8351-63DE503B70ED}"/>
              </a:ext>
            </a:extLst>
          </p:cNvPr>
          <p:cNvSpPr txBox="1"/>
          <p:nvPr/>
        </p:nvSpPr>
        <p:spPr>
          <a:xfrm>
            <a:off x="523783" y="1497568"/>
            <a:ext cx="5752730" cy="369332"/>
          </a:xfrm>
          <a:prstGeom prst="rect">
            <a:avLst/>
          </a:prstGeom>
          <a:noFill/>
        </p:spPr>
        <p:txBody>
          <a:bodyPr wrap="square" rtlCol="0">
            <a:spAutoFit/>
          </a:bodyPr>
          <a:lstStyle/>
          <a:p>
            <a:r>
              <a:rPr lang="en-US" dirty="0">
                <a:solidFill>
                  <a:schemeClr val="bg1"/>
                </a:solidFill>
              </a:rPr>
              <a:t>1 Dimension Example: </a:t>
            </a:r>
          </a:p>
        </p:txBody>
      </p:sp>
      <p:pic>
        <p:nvPicPr>
          <p:cNvPr id="4" name="Picture 3">
            <a:extLst>
              <a:ext uri="{FF2B5EF4-FFF2-40B4-BE49-F238E27FC236}">
                <a16:creationId xmlns:a16="http://schemas.microsoft.com/office/drawing/2014/main" id="{4258038C-962D-C03E-D0C3-BCB871011558}"/>
              </a:ext>
            </a:extLst>
          </p:cNvPr>
          <p:cNvPicPr>
            <a:picLocks noChangeAspect="1"/>
          </p:cNvPicPr>
          <p:nvPr/>
        </p:nvPicPr>
        <p:blipFill>
          <a:blip r:embed="rId2"/>
          <a:stretch>
            <a:fillRect/>
          </a:stretch>
        </p:blipFill>
        <p:spPr>
          <a:xfrm>
            <a:off x="523783" y="1866900"/>
            <a:ext cx="5936494" cy="1005927"/>
          </a:xfrm>
          <a:prstGeom prst="rect">
            <a:avLst/>
          </a:prstGeom>
        </p:spPr>
      </p:pic>
      <p:sp>
        <p:nvSpPr>
          <p:cNvPr id="5" name="TextBox 4">
            <a:extLst>
              <a:ext uri="{FF2B5EF4-FFF2-40B4-BE49-F238E27FC236}">
                <a16:creationId xmlns:a16="http://schemas.microsoft.com/office/drawing/2014/main" id="{6DBFD278-FD99-4BA2-4BA7-C99A48A1FE14}"/>
              </a:ext>
            </a:extLst>
          </p:cNvPr>
          <p:cNvSpPr txBox="1"/>
          <p:nvPr/>
        </p:nvSpPr>
        <p:spPr>
          <a:xfrm>
            <a:off x="3725955" y="3060800"/>
            <a:ext cx="5468644" cy="369332"/>
          </a:xfrm>
          <a:prstGeom prst="rect">
            <a:avLst/>
          </a:prstGeom>
          <a:noFill/>
        </p:spPr>
        <p:txBody>
          <a:bodyPr wrap="square" rtlCol="0">
            <a:spAutoFit/>
          </a:bodyPr>
          <a:lstStyle/>
          <a:p>
            <a:r>
              <a:rPr lang="en-US" dirty="0">
                <a:solidFill>
                  <a:schemeClr val="bg1"/>
                </a:solidFill>
              </a:rPr>
              <a:t>Q. Which Clustering is the Best? Vote in the poll!</a:t>
            </a:r>
          </a:p>
        </p:txBody>
      </p:sp>
      <p:pic>
        <p:nvPicPr>
          <p:cNvPr id="6" name="Picture 5">
            <a:extLst>
              <a:ext uri="{FF2B5EF4-FFF2-40B4-BE49-F238E27FC236}">
                <a16:creationId xmlns:a16="http://schemas.microsoft.com/office/drawing/2014/main" id="{F702678A-DD68-EFEB-CEFE-538528AC76D8}"/>
              </a:ext>
            </a:extLst>
          </p:cNvPr>
          <p:cNvPicPr>
            <a:picLocks noChangeAspect="1"/>
          </p:cNvPicPr>
          <p:nvPr/>
        </p:nvPicPr>
        <p:blipFill>
          <a:blip r:embed="rId3"/>
          <a:stretch>
            <a:fillRect/>
          </a:stretch>
        </p:blipFill>
        <p:spPr>
          <a:xfrm>
            <a:off x="3642690" y="3627084"/>
            <a:ext cx="4906618" cy="660832"/>
          </a:xfrm>
          <a:prstGeom prst="rect">
            <a:avLst/>
          </a:prstGeom>
        </p:spPr>
      </p:pic>
      <p:pic>
        <p:nvPicPr>
          <p:cNvPr id="7" name="Picture 6">
            <a:extLst>
              <a:ext uri="{FF2B5EF4-FFF2-40B4-BE49-F238E27FC236}">
                <a16:creationId xmlns:a16="http://schemas.microsoft.com/office/drawing/2014/main" id="{B203C689-B379-9FB3-5538-B3C7EC191079}"/>
              </a:ext>
            </a:extLst>
          </p:cNvPr>
          <p:cNvPicPr>
            <a:picLocks noChangeAspect="1"/>
          </p:cNvPicPr>
          <p:nvPr/>
        </p:nvPicPr>
        <p:blipFill>
          <a:blip r:embed="rId4"/>
          <a:stretch>
            <a:fillRect/>
          </a:stretch>
        </p:blipFill>
        <p:spPr>
          <a:xfrm>
            <a:off x="3642690" y="4584522"/>
            <a:ext cx="4906618" cy="587698"/>
          </a:xfrm>
          <a:prstGeom prst="rect">
            <a:avLst/>
          </a:prstGeom>
        </p:spPr>
      </p:pic>
      <p:pic>
        <p:nvPicPr>
          <p:cNvPr id="8" name="Picture 7">
            <a:extLst>
              <a:ext uri="{FF2B5EF4-FFF2-40B4-BE49-F238E27FC236}">
                <a16:creationId xmlns:a16="http://schemas.microsoft.com/office/drawing/2014/main" id="{D726D17F-D847-A499-64D3-4BDEA222B36A}"/>
              </a:ext>
            </a:extLst>
          </p:cNvPr>
          <p:cNvPicPr>
            <a:picLocks noChangeAspect="1"/>
          </p:cNvPicPr>
          <p:nvPr/>
        </p:nvPicPr>
        <p:blipFill>
          <a:blip r:embed="rId5"/>
          <a:stretch>
            <a:fillRect/>
          </a:stretch>
        </p:blipFill>
        <p:spPr>
          <a:xfrm>
            <a:off x="3667595" y="5512082"/>
            <a:ext cx="4881713" cy="587675"/>
          </a:xfrm>
          <a:prstGeom prst="rect">
            <a:avLst/>
          </a:prstGeom>
        </p:spPr>
      </p:pic>
      <p:sp>
        <p:nvSpPr>
          <p:cNvPr id="9" name="TextBox 8">
            <a:extLst>
              <a:ext uri="{FF2B5EF4-FFF2-40B4-BE49-F238E27FC236}">
                <a16:creationId xmlns:a16="http://schemas.microsoft.com/office/drawing/2014/main" id="{E0D03481-B444-A140-1430-7BCA7EF38FFB}"/>
              </a:ext>
            </a:extLst>
          </p:cNvPr>
          <p:cNvSpPr txBox="1"/>
          <p:nvPr/>
        </p:nvSpPr>
        <p:spPr>
          <a:xfrm>
            <a:off x="3225439" y="3824844"/>
            <a:ext cx="834501" cy="2031325"/>
          </a:xfrm>
          <a:prstGeom prst="rect">
            <a:avLst/>
          </a:prstGeom>
          <a:noFill/>
        </p:spPr>
        <p:txBody>
          <a:bodyPr wrap="square" rtlCol="0">
            <a:spAutoFit/>
          </a:bodyPr>
          <a:lstStyle/>
          <a:p>
            <a:r>
              <a:rPr lang="en-US" dirty="0">
                <a:solidFill>
                  <a:schemeClr val="bg1"/>
                </a:solidFill>
              </a:rPr>
              <a:t>A.</a:t>
            </a: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B.</a:t>
            </a: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C.</a:t>
            </a:r>
          </a:p>
        </p:txBody>
      </p:sp>
      <p:sp>
        <p:nvSpPr>
          <p:cNvPr id="10" name="TextBox 9">
            <a:extLst>
              <a:ext uri="{FF2B5EF4-FFF2-40B4-BE49-F238E27FC236}">
                <a16:creationId xmlns:a16="http://schemas.microsoft.com/office/drawing/2014/main" id="{6F85D5E8-8E06-AB60-21BD-CEA9DFA3D406}"/>
              </a:ext>
            </a:extLst>
          </p:cNvPr>
          <p:cNvSpPr txBox="1"/>
          <p:nvPr/>
        </p:nvSpPr>
        <p:spPr>
          <a:xfrm>
            <a:off x="4636008" y="980896"/>
            <a:ext cx="6309360" cy="369332"/>
          </a:xfrm>
          <a:prstGeom prst="rect">
            <a:avLst/>
          </a:prstGeom>
          <a:noFill/>
        </p:spPr>
        <p:txBody>
          <a:bodyPr wrap="square" rtlCol="0">
            <a:spAutoFit/>
          </a:bodyPr>
          <a:lstStyle/>
          <a:p>
            <a:r>
              <a:rPr lang="en-US" dirty="0">
                <a:solidFill>
                  <a:schemeClr val="bg1"/>
                </a:solidFill>
              </a:rPr>
              <a:t>Lack of a direct loss function </a:t>
            </a:r>
          </a:p>
        </p:txBody>
      </p:sp>
    </p:spTree>
    <p:extLst>
      <p:ext uri="{BB962C8B-B14F-4D97-AF65-F5344CB8AC3E}">
        <p14:creationId xmlns:p14="http://schemas.microsoft.com/office/powerpoint/2010/main" val="502930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9E444-95F0-7108-23E9-413F57D26ED0}"/>
              </a:ext>
            </a:extLst>
          </p:cNvPr>
          <p:cNvPicPr>
            <a:picLocks noChangeAspect="1"/>
          </p:cNvPicPr>
          <p:nvPr/>
        </p:nvPicPr>
        <p:blipFill>
          <a:blip r:embed="rId2"/>
          <a:stretch>
            <a:fillRect/>
          </a:stretch>
        </p:blipFill>
        <p:spPr>
          <a:xfrm>
            <a:off x="509361" y="1814205"/>
            <a:ext cx="11173275" cy="1975538"/>
          </a:xfrm>
          <a:prstGeom prst="rect">
            <a:avLst/>
          </a:prstGeom>
        </p:spPr>
      </p:pic>
      <p:sp>
        <p:nvSpPr>
          <p:cNvPr id="3" name="Rectangle 2">
            <a:extLst>
              <a:ext uri="{FF2B5EF4-FFF2-40B4-BE49-F238E27FC236}">
                <a16:creationId xmlns:a16="http://schemas.microsoft.com/office/drawing/2014/main" id="{B57B61AC-1ADA-4676-917C-35090D4268E4}"/>
              </a:ext>
            </a:extLst>
          </p:cNvPr>
          <p:cNvSpPr/>
          <p:nvPr/>
        </p:nvSpPr>
        <p:spPr>
          <a:xfrm>
            <a:off x="639193" y="2523437"/>
            <a:ext cx="9579006" cy="55707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2E6AD855-19D1-E4FE-4394-E2B207EF0958}"/>
              </a:ext>
            </a:extLst>
          </p:cNvPr>
          <p:cNvSpPr txBox="1"/>
          <p:nvPr/>
        </p:nvSpPr>
        <p:spPr>
          <a:xfrm>
            <a:off x="2127681" y="284085"/>
            <a:ext cx="7936636" cy="800219"/>
          </a:xfrm>
          <a:prstGeom prst="rect">
            <a:avLst/>
          </a:prstGeom>
          <a:noFill/>
        </p:spPr>
        <p:txBody>
          <a:bodyPr wrap="square" rtlCol="0">
            <a:spAutoFit/>
          </a:bodyPr>
          <a:lstStyle/>
          <a:p>
            <a:r>
              <a:rPr lang="en-US" sz="4600" dirty="0">
                <a:solidFill>
                  <a:schemeClr val="bg1"/>
                </a:solidFill>
              </a:rPr>
              <a:t>Concept of Variance and WCSS</a:t>
            </a:r>
          </a:p>
        </p:txBody>
      </p:sp>
      <p:sp>
        <p:nvSpPr>
          <p:cNvPr id="5" name="TextBox 4">
            <a:extLst>
              <a:ext uri="{FF2B5EF4-FFF2-40B4-BE49-F238E27FC236}">
                <a16:creationId xmlns:a16="http://schemas.microsoft.com/office/drawing/2014/main" id="{397B54FB-04F8-97FC-DC01-9D50945EBF28}"/>
              </a:ext>
            </a:extLst>
          </p:cNvPr>
          <p:cNvSpPr txBox="1"/>
          <p:nvPr/>
        </p:nvSpPr>
        <p:spPr>
          <a:xfrm>
            <a:off x="509362" y="1341998"/>
            <a:ext cx="1834343" cy="369332"/>
          </a:xfrm>
          <a:prstGeom prst="rect">
            <a:avLst/>
          </a:prstGeom>
          <a:noFill/>
        </p:spPr>
        <p:txBody>
          <a:bodyPr wrap="square" rtlCol="0">
            <a:spAutoFit/>
          </a:bodyPr>
          <a:lstStyle/>
          <a:p>
            <a:r>
              <a:rPr lang="en-US" dirty="0">
                <a:solidFill>
                  <a:schemeClr val="bg1"/>
                </a:solidFill>
              </a:rPr>
              <a:t>Answer: B</a:t>
            </a:r>
          </a:p>
        </p:txBody>
      </p:sp>
      <p:sp>
        <p:nvSpPr>
          <p:cNvPr id="6" name="TextBox 5">
            <a:extLst>
              <a:ext uri="{FF2B5EF4-FFF2-40B4-BE49-F238E27FC236}">
                <a16:creationId xmlns:a16="http://schemas.microsoft.com/office/drawing/2014/main" id="{7049BFFF-728A-6740-98BA-9ABCB467BB54}"/>
              </a:ext>
            </a:extLst>
          </p:cNvPr>
          <p:cNvSpPr txBox="1"/>
          <p:nvPr/>
        </p:nvSpPr>
        <p:spPr>
          <a:xfrm>
            <a:off x="509361" y="4065973"/>
            <a:ext cx="7989902" cy="523220"/>
          </a:xfrm>
          <a:prstGeom prst="rect">
            <a:avLst/>
          </a:prstGeom>
          <a:noFill/>
        </p:spPr>
        <p:txBody>
          <a:bodyPr wrap="square" rtlCol="0">
            <a:spAutoFit/>
          </a:bodyPr>
          <a:lstStyle/>
          <a:p>
            <a:r>
              <a:rPr lang="en-US" sz="2800" b="1" dirty="0">
                <a:solidFill>
                  <a:schemeClr val="bg1"/>
                </a:solidFill>
              </a:rPr>
              <a:t>But what do these lines represent? </a:t>
            </a:r>
          </a:p>
        </p:txBody>
      </p:sp>
    </p:spTree>
    <p:extLst>
      <p:ext uri="{BB962C8B-B14F-4D97-AF65-F5344CB8AC3E}">
        <p14:creationId xmlns:p14="http://schemas.microsoft.com/office/powerpoint/2010/main" val="3578327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F850-696E-947D-4EA1-294D35BC907F}"/>
              </a:ext>
            </a:extLst>
          </p:cNvPr>
          <p:cNvSpPr txBox="1">
            <a:spLocks/>
          </p:cNvSpPr>
          <p:nvPr/>
        </p:nvSpPr>
        <p:spPr>
          <a:xfrm>
            <a:off x="919119" y="124968"/>
            <a:ext cx="10353762" cy="1257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Concept of Variance and WCSS</a:t>
            </a:r>
            <a:endParaRPr lang="en-US" dirty="0">
              <a:solidFill>
                <a:schemeClr val="bg1"/>
              </a:solidFill>
            </a:endParaRPr>
          </a:p>
        </p:txBody>
      </p:sp>
      <p:pic>
        <p:nvPicPr>
          <p:cNvPr id="3" name="Content Placeholder 4">
            <a:extLst>
              <a:ext uri="{FF2B5EF4-FFF2-40B4-BE49-F238E27FC236}">
                <a16:creationId xmlns:a16="http://schemas.microsoft.com/office/drawing/2014/main" id="{AA660B73-6F13-EBB7-FF20-39CE4A231C72}"/>
              </a:ext>
            </a:extLst>
          </p:cNvPr>
          <p:cNvPicPr>
            <a:picLocks noChangeAspect="1"/>
          </p:cNvPicPr>
          <p:nvPr/>
        </p:nvPicPr>
        <p:blipFill>
          <a:blip r:embed="rId2"/>
          <a:stretch>
            <a:fillRect/>
          </a:stretch>
        </p:blipFill>
        <p:spPr>
          <a:xfrm>
            <a:off x="532745" y="1164081"/>
            <a:ext cx="4289141" cy="4698899"/>
          </a:xfrm>
          <a:prstGeom prst="rect">
            <a:avLst/>
          </a:prstGeom>
        </p:spPr>
      </p:pic>
      <p:pic>
        <p:nvPicPr>
          <p:cNvPr id="4" name="Picture 2" descr="Beginner&amp;#39;s Guide To K-Means Clustering - Analytics India Magazine">
            <a:extLst>
              <a:ext uri="{FF2B5EF4-FFF2-40B4-BE49-F238E27FC236}">
                <a16:creationId xmlns:a16="http://schemas.microsoft.com/office/drawing/2014/main" id="{D64B6A51-4E34-EF6A-92E0-D432E8B5D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774" y="2459446"/>
            <a:ext cx="4456766" cy="135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B7953D-E99C-B99B-292C-60EA16219F8E}"/>
              </a:ext>
            </a:extLst>
          </p:cNvPr>
          <p:cNvSpPr txBox="1"/>
          <p:nvPr/>
        </p:nvSpPr>
        <p:spPr>
          <a:xfrm>
            <a:off x="5574630" y="1382268"/>
            <a:ext cx="4945507" cy="1200329"/>
          </a:xfrm>
          <a:prstGeom prst="rect">
            <a:avLst/>
          </a:prstGeom>
          <a:noFill/>
        </p:spPr>
        <p:txBody>
          <a:bodyPr wrap="square" rtlCol="0">
            <a:spAutoFit/>
          </a:bodyPr>
          <a:lstStyle/>
          <a:p>
            <a:r>
              <a:rPr lang="en-US" b="0" i="0" dirty="0">
                <a:solidFill>
                  <a:schemeClr val="bg1"/>
                </a:solidFill>
                <a:effectLst/>
              </a:rPr>
              <a:t>Sum of squares of distances of every data point from its corresponding cluster centroid which is called WCSS ( Within-Cluster Sums of Squares).</a:t>
            </a:r>
          </a:p>
          <a:p>
            <a:endParaRPr lang="en-US" dirty="0">
              <a:solidFill>
                <a:schemeClr val="bg1"/>
              </a:solidFill>
            </a:endParaRPr>
          </a:p>
        </p:txBody>
      </p:sp>
    </p:spTree>
    <p:extLst>
      <p:ext uri="{BB962C8B-B14F-4D97-AF65-F5344CB8AC3E}">
        <p14:creationId xmlns:p14="http://schemas.microsoft.com/office/powerpoint/2010/main" val="3519265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887C-1E37-0855-BA13-F908D17D6373}"/>
              </a:ext>
            </a:extLst>
          </p:cNvPr>
          <p:cNvSpPr txBox="1">
            <a:spLocks/>
          </p:cNvSpPr>
          <p:nvPr/>
        </p:nvSpPr>
        <p:spPr>
          <a:xfrm>
            <a:off x="913794" y="482723"/>
            <a:ext cx="10353762" cy="1257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How to select K?</a:t>
            </a:r>
            <a:endParaRPr lang="en-US" dirty="0">
              <a:solidFill>
                <a:schemeClr val="bg1"/>
              </a:solidFill>
            </a:endParaRPr>
          </a:p>
        </p:txBody>
      </p:sp>
      <p:sp>
        <p:nvSpPr>
          <p:cNvPr id="3" name="TextBox 2">
            <a:extLst>
              <a:ext uri="{FF2B5EF4-FFF2-40B4-BE49-F238E27FC236}">
                <a16:creationId xmlns:a16="http://schemas.microsoft.com/office/drawing/2014/main" id="{05ACD07D-78FA-37B8-EB56-ADF3CA087530}"/>
              </a:ext>
            </a:extLst>
          </p:cNvPr>
          <p:cNvSpPr txBox="1"/>
          <p:nvPr/>
        </p:nvSpPr>
        <p:spPr>
          <a:xfrm>
            <a:off x="1036940" y="1740023"/>
            <a:ext cx="4971495" cy="369332"/>
          </a:xfrm>
          <a:prstGeom prst="rect">
            <a:avLst/>
          </a:prstGeom>
          <a:noFill/>
        </p:spPr>
        <p:txBody>
          <a:bodyPr wrap="square" rtlCol="0">
            <a:spAutoFit/>
          </a:bodyPr>
          <a:lstStyle/>
          <a:p>
            <a:r>
              <a:rPr lang="en-US" dirty="0">
                <a:solidFill>
                  <a:schemeClr val="bg1"/>
                </a:solidFill>
              </a:rPr>
              <a:t>Elbow method</a:t>
            </a:r>
          </a:p>
        </p:txBody>
      </p:sp>
      <p:sp>
        <p:nvSpPr>
          <p:cNvPr id="4" name="TextBox 3">
            <a:extLst>
              <a:ext uri="{FF2B5EF4-FFF2-40B4-BE49-F238E27FC236}">
                <a16:creationId xmlns:a16="http://schemas.microsoft.com/office/drawing/2014/main" id="{92AB0311-68B2-FFE2-BCC0-C02FF164086A}"/>
              </a:ext>
            </a:extLst>
          </p:cNvPr>
          <p:cNvSpPr txBox="1"/>
          <p:nvPr/>
        </p:nvSpPr>
        <p:spPr>
          <a:xfrm>
            <a:off x="688120" y="2256210"/>
            <a:ext cx="8265111" cy="3277820"/>
          </a:xfrm>
          <a:prstGeom prst="rect">
            <a:avLst/>
          </a:prstGeom>
          <a:noFill/>
        </p:spPr>
        <p:txBody>
          <a:bodyPr wrap="square" rtlCol="0">
            <a:spAutoFit/>
          </a:bodyPr>
          <a:lstStyle/>
          <a:p>
            <a:pPr marL="342900" indent="-342900" algn="l">
              <a:lnSpc>
                <a:spcPct val="150000"/>
              </a:lnSpc>
              <a:buFont typeface="+mj-lt"/>
              <a:buAutoNum type="arabicPeriod"/>
            </a:pPr>
            <a:r>
              <a:rPr lang="en-US" b="0" i="0" dirty="0">
                <a:solidFill>
                  <a:schemeClr val="bg1"/>
                </a:solidFill>
                <a:effectLst/>
              </a:rPr>
              <a:t>Perform K means clustering on different values of K ranging from 1 to any upper limit. </a:t>
            </a:r>
          </a:p>
          <a:p>
            <a:pPr marL="342900" indent="-342900" algn="l">
              <a:lnSpc>
                <a:spcPct val="150000"/>
              </a:lnSpc>
              <a:buFont typeface="+mj-lt"/>
              <a:buAutoNum type="arabicPeriod"/>
            </a:pPr>
            <a:r>
              <a:rPr lang="en-US" b="0" i="0" dirty="0">
                <a:solidFill>
                  <a:schemeClr val="bg1"/>
                </a:solidFill>
                <a:effectLst/>
              </a:rPr>
              <a:t>For each K, calculate WCSS</a:t>
            </a:r>
          </a:p>
          <a:p>
            <a:pPr marL="342900" indent="-342900" algn="l">
              <a:lnSpc>
                <a:spcPct val="150000"/>
              </a:lnSpc>
              <a:buFont typeface="+mj-lt"/>
              <a:buAutoNum type="arabicPeriod"/>
            </a:pPr>
            <a:r>
              <a:rPr lang="en-US" b="0" i="0" dirty="0">
                <a:solidFill>
                  <a:schemeClr val="bg1"/>
                </a:solidFill>
                <a:effectLst/>
              </a:rPr>
              <a:t>Plot the value for WCSS with the number of clusters K.</a:t>
            </a:r>
          </a:p>
          <a:p>
            <a:pPr marL="342900" indent="-342900" algn="l">
              <a:lnSpc>
                <a:spcPct val="150000"/>
              </a:lnSpc>
              <a:buFont typeface="+mj-lt"/>
              <a:buAutoNum type="arabicPeriod"/>
            </a:pPr>
            <a:r>
              <a:rPr lang="en-US" b="0" i="0" dirty="0">
                <a:solidFill>
                  <a:schemeClr val="bg1"/>
                </a:solidFill>
                <a:effectLst/>
              </a:rPr>
              <a:t>The location of a bend (knee) in the plot is generally considered as an indicator of the appropriate number of clusters. i.e. the point after which WCSS doesn’t decrease more rapidly is the appropriate value of K.</a:t>
            </a:r>
          </a:p>
          <a:p>
            <a:endParaRPr lang="en-US" dirty="0">
              <a:solidFill>
                <a:schemeClr val="bg1"/>
              </a:solidFill>
            </a:endParaRPr>
          </a:p>
        </p:txBody>
      </p:sp>
    </p:spTree>
    <p:extLst>
      <p:ext uri="{BB962C8B-B14F-4D97-AF65-F5344CB8AC3E}">
        <p14:creationId xmlns:p14="http://schemas.microsoft.com/office/powerpoint/2010/main" val="4069998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4;p13">
            <a:extLst>
              <a:ext uri="{FF2B5EF4-FFF2-40B4-BE49-F238E27FC236}">
                <a16:creationId xmlns:a16="http://schemas.microsoft.com/office/drawing/2014/main" id="{820E70A5-4B19-BA57-747E-9F0145C10890}"/>
              </a:ext>
            </a:extLst>
          </p:cNvPr>
          <p:cNvSpPr txBox="1">
            <a:spLocks/>
          </p:cNvSpPr>
          <p:nvPr/>
        </p:nvSpPr>
        <p:spPr>
          <a:xfrm>
            <a:off x="1723940" y="1950935"/>
            <a:ext cx="8520600" cy="2496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bg1"/>
                </a:solidFill>
              </a:rPr>
              <a:t>Supporting the Support Vector Machines</a:t>
            </a:r>
          </a:p>
          <a:p>
            <a:pPr>
              <a:spcBef>
                <a:spcPts val="0"/>
              </a:spcBef>
            </a:pPr>
            <a:r>
              <a:rPr lang="en-US" dirty="0">
                <a:solidFill>
                  <a:schemeClr val="bg1"/>
                </a:solidFill>
              </a:rPr>
              <a:t>(SVMs) </a:t>
            </a:r>
          </a:p>
        </p:txBody>
      </p:sp>
    </p:spTree>
    <p:extLst>
      <p:ext uri="{BB962C8B-B14F-4D97-AF65-F5344CB8AC3E}">
        <p14:creationId xmlns:p14="http://schemas.microsoft.com/office/powerpoint/2010/main" val="2051728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0;p14">
            <a:extLst>
              <a:ext uri="{FF2B5EF4-FFF2-40B4-BE49-F238E27FC236}">
                <a16:creationId xmlns:a16="http://schemas.microsoft.com/office/drawing/2014/main" id="{7ED51CBA-85CF-A1A0-AA0E-2D9BCFA39BAB}"/>
              </a:ext>
            </a:extLst>
          </p:cNvPr>
          <p:cNvSpPr txBox="1">
            <a:spLocks/>
          </p:cNvSpPr>
          <p:nvPr/>
        </p:nvSpPr>
        <p:spPr>
          <a:xfrm>
            <a:off x="311724" y="500925"/>
            <a:ext cx="4412675" cy="18291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bg1"/>
                </a:solidFill>
              </a:rPr>
              <a:t>Which Decision Boundary best fits the given data? </a:t>
            </a:r>
          </a:p>
        </p:txBody>
      </p:sp>
      <p:sp>
        <p:nvSpPr>
          <p:cNvPr id="3" name="Google Shape;71;p14">
            <a:extLst>
              <a:ext uri="{FF2B5EF4-FFF2-40B4-BE49-F238E27FC236}">
                <a16:creationId xmlns:a16="http://schemas.microsoft.com/office/drawing/2014/main" id="{3E07E9EF-D34E-68FC-16EF-DBC452B8A8D7}"/>
              </a:ext>
            </a:extLst>
          </p:cNvPr>
          <p:cNvSpPr txBox="1">
            <a:spLocks/>
          </p:cNvSpPr>
          <p:nvPr/>
        </p:nvSpPr>
        <p:spPr>
          <a:xfrm>
            <a:off x="138980" y="2720400"/>
            <a:ext cx="5281060" cy="280664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solidFill>
                  <a:schemeClr val="bg1"/>
                </a:solidFill>
              </a:rPr>
              <a:t>Hint: Try to think in terms of patterns and corner points!</a:t>
            </a:r>
          </a:p>
          <a:p>
            <a:pPr marL="0" indent="0">
              <a:spcBef>
                <a:spcPts val="1600"/>
              </a:spcBef>
              <a:spcAft>
                <a:spcPts val="1600"/>
              </a:spcAft>
              <a:buFont typeface="Arial" panose="020B0604020202020204" pitchFamily="34" charset="0"/>
              <a:buNone/>
            </a:pPr>
            <a:r>
              <a:rPr lang="en-US" dirty="0">
                <a:solidFill>
                  <a:schemeClr val="bg1"/>
                </a:solidFill>
              </a:rPr>
              <a:t>Note: Never forget about extending concepts in n-dimensions</a:t>
            </a:r>
          </a:p>
        </p:txBody>
      </p:sp>
      <p:pic>
        <p:nvPicPr>
          <p:cNvPr id="4" name="Google Shape;72;p14">
            <a:extLst>
              <a:ext uri="{FF2B5EF4-FFF2-40B4-BE49-F238E27FC236}">
                <a16:creationId xmlns:a16="http://schemas.microsoft.com/office/drawing/2014/main" id="{5AA1D4E1-C854-CC80-D401-C92E583C623F}"/>
              </a:ext>
            </a:extLst>
          </p:cNvPr>
          <p:cNvPicPr preferRelativeResize="0"/>
          <p:nvPr/>
        </p:nvPicPr>
        <p:blipFill>
          <a:blip r:embed="rId2">
            <a:alphaModFix/>
          </a:blip>
          <a:stretch>
            <a:fillRect/>
          </a:stretch>
        </p:blipFill>
        <p:spPr>
          <a:xfrm>
            <a:off x="4791146" y="1761905"/>
            <a:ext cx="3961631" cy="3521450"/>
          </a:xfrm>
          <a:prstGeom prst="rect">
            <a:avLst/>
          </a:prstGeom>
          <a:noFill/>
          <a:ln>
            <a:noFill/>
          </a:ln>
        </p:spPr>
      </p:pic>
    </p:spTree>
    <p:extLst>
      <p:ext uri="{BB962C8B-B14F-4D97-AF65-F5344CB8AC3E}">
        <p14:creationId xmlns:p14="http://schemas.microsoft.com/office/powerpoint/2010/main" val="104090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AD03599F-65E2-176C-2132-E9E136350341}"/>
              </a:ext>
            </a:extLst>
          </p:cNvPr>
          <p:cNvSpPr txBox="1">
            <a:spLocks/>
          </p:cNvSpPr>
          <p:nvPr/>
        </p:nvSpPr>
        <p:spPr>
          <a:xfrm>
            <a:off x="231182" y="235700"/>
            <a:ext cx="5780917" cy="3076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Decision boundary of the left plot is not good as compared to right plot.</a:t>
            </a:r>
          </a:p>
          <a:p>
            <a:r>
              <a:rPr lang="en-IN" dirty="0">
                <a:solidFill>
                  <a:schemeClr val="bg1"/>
                </a:solidFill>
              </a:rPr>
              <a:t>Data when not scaled can have adverse effects like one feature not having much importance</a:t>
            </a:r>
          </a:p>
          <a:p>
            <a:r>
              <a:rPr lang="en-IN" dirty="0">
                <a:solidFill>
                  <a:schemeClr val="bg1"/>
                </a:solidFill>
              </a:rPr>
              <a:t>Addition of data that is on either side of the street won’t affect the model.</a:t>
            </a:r>
          </a:p>
          <a:p>
            <a:r>
              <a:rPr lang="en-IN" dirty="0">
                <a:solidFill>
                  <a:schemeClr val="bg1"/>
                </a:solidFill>
              </a:rPr>
              <a:t>Best with datasets of small-medium range. ~10k because time complexity can go over cubic for certain kernels.</a:t>
            </a:r>
          </a:p>
        </p:txBody>
      </p:sp>
      <p:pic>
        <p:nvPicPr>
          <p:cNvPr id="3" name="Picture 2">
            <a:extLst>
              <a:ext uri="{FF2B5EF4-FFF2-40B4-BE49-F238E27FC236}">
                <a16:creationId xmlns:a16="http://schemas.microsoft.com/office/drawing/2014/main" id="{D99CF38E-0210-942A-0DE3-DE9078300EE9}"/>
              </a:ext>
            </a:extLst>
          </p:cNvPr>
          <p:cNvPicPr>
            <a:picLocks noChangeAspect="1"/>
          </p:cNvPicPr>
          <p:nvPr/>
        </p:nvPicPr>
        <p:blipFill>
          <a:blip r:embed="rId2"/>
          <a:stretch>
            <a:fillRect/>
          </a:stretch>
        </p:blipFill>
        <p:spPr>
          <a:xfrm>
            <a:off x="6110289" y="1117413"/>
            <a:ext cx="4572638" cy="1019317"/>
          </a:xfrm>
          <a:prstGeom prst="rect">
            <a:avLst/>
          </a:prstGeom>
        </p:spPr>
      </p:pic>
      <p:pic>
        <p:nvPicPr>
          <p:cNvPr id="4" name="Picture 3">
            <a:extLst>
              <a:ext uri="{FF2B5EF4-FFF2-40B4-BE49-F238E27FC236}">
                <a16:creationId xmlns:a16="http://schemas.microsoft.com/office/drawing/2014/main" id="{1E860A36-38BD-5298-AF83-F73AA6933AEF}"/>
              </a:ext>
            </a:extLst>
          </p:cNvPr>
          <p:cNvPicPr>
            <a:picLocks noChangeAspect="1"/>
          </p:cNvPicPr>
          <p:nvPr/>
        </p:nvPicPr>
        <p:blipFill>
          <a:blip r:embed="rId3"/>
          <a:stretch>
            <a:fillRect/>
          </a:stretch>
        </p:blipFill>
        <p:spPr>
          <a:xfrm>
            <a:off x="6096000" y="2474508"/>
            <a:ext cx="4601217" cy="1238423"/>
          </a:xfrm>
          <a:prstGeom prst="rect">
            <a:avLst/>
          </a:prstGeom>
        </p:spPr>
      </p:pic>
    </p:spTree>
    <p:extLst>
      <p:ext uri="{BB962C8B-B14F-4D97-AF65-F5344CB8AC3E}">
        <p14:creationId xmlns:p14="http://schemas.microsoft.com/office/powerpoint/2010/main" val="1388552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5">
            <a:extLst>
              <a:ext uri="{FF2B5EF4-FFF2-40B4-BE49-F238E27FC236}">
                <a16:creationId xmlns:a16="http://schemas.microsoft.com/office/drawing/2014/main" id="{9D6942FC-ACD5-C6D7-AD4A-9600AF0DD8F5}"/>
              </a:ext>
            </a:extLst>
          </p:cNvPr>
          <p:cNvSpPr txBox="1">
            <a:spLocks/>
          </p:cNvSpPr>
          <p:nvPr/>
        </p:nvSpPr>
        <p:spPr>
          <a:xfrm>
            <a:off x="311725" y="500925"/>
            <a:ext cx="8520600" cy="623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a:solidFill>
                  <a:schemeClr val="bg1"/>
                </a:solidFill>
              </a:rPr>
              <a:t>Jargon Alerts !</a:t>
            </a:r>
          </a:p>
        </p:txBody>
      </p:sp>
      <p:sp>
        <p:nvSpPr>
          <p:cNvPr id="3" name="Google Shape;78;p15">
            <a:extLst>
              <a:ext uri="{FF2B5EF4-FFF2-40B4-BE49-F238E27FC236}">
                <a16:creationId xmlns:a16="http://schemas.microsoft.com/office/drawing/2014/main" id="{4FFBF9C3-6E94-C70E-F64F-C1C187609FFA}"/>
              </a:ext>
            </a:extLst>
          </p:cNvPr>
          <p:cNvSpPr txBox="1">
            <a:spLocks/>
          </p:cNvSpPr>
          <p:nvPr/>
        </p:nvSpPr>
        <p:spPr>
          <a:xfrm>
            <a:off x="311725" y="2425500"/>
            <a:ext cx="1818600" cy="1493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Font typeface="Arial" panose="020B0604020202020204" pitchFamily="34" charset="0"/>
              <a:buAutoNum type="arabicPeriod"/>
            </a:pPr>
            <a:r>
              <a:rPr lang="en-US" sz="1400" b="1">
                <a:solidFill>
                  <a:schemeClr val="bg1"/>
                </a:solidFill>
              </a:rPr>
              <a:t>Street</a:t>
            </a:r>
          </a:p>
          <a:p>
            <a:pPr marL="457200" indent="-317500">
              <a:spcBef>
                <a:spcPts val="0"/>
              </a:spcBef>
              <a:buSzPts val="1400"/>
              <a:buFont typeface="Arial" panose="020B0604020202020204" pitchFamily="34" charset="0"/>
              <a:buAutoNum type="arabicPeriod"/>
            </a:pPr>
            <a:r>
              <a:rPr lang="en-US" sz="1400" b="1">
                <a:solidFill>
                  <a:schemeClr val="bg1"/>
                </a:solidFill>
              </a:rPr>
              <a:t>Street Width</a:t>
            </a:r>
          </a:p>
          <a:p>
            <a:pPr marL="457200" indent="-317500">
              <a:spcBef>
                <a:spcPts val="0"/>
              </a:spcBef>
              <a:buSzPts val="1400"/>
              <a:buFont typeface="Arial" panose="020B0604020202020204" pitchFamily="34" charset="0"/>
              <a:buAutoNum type="arabicPeriod"/>
            </a:pPr>
            <a:r>
              <a:rPr lang="en-US" sz="1400" b="1">
                <a:solidFill>
                  <a:schemeClr val="bg1"/>
                </a:solidFill>
              </a:rPr>
              <a:t>Support Vectors</a:t>
            </a:r>
          </a:p>
          <a:p>
            <a:pPr marL="457200" indent="-317500">
              <a:spcBef>
                <a:spcPts val="0"/>
              </a:spcBef>
              <a:buSzPts val="1400"/>
              <a:buFont typeface="Arial" panose="020B0604020202020204" pitchFamily="34" charset="0"/>
              <a:buAutoNum type="arabicPeriod"/>
            </a:pPr>
            <a:r>
              <a:rPr lang="en-US" sz="1400" b="1">
                <a:solidFill>
                  <a:schemeClr val="bg1"/>
                </a:solidFill>
              </a:rPr>
              <a:t>Hyperplane</a:t>
            </a:r>
          </a:p>
          <a:p>
            <a:pPr marL="457200" indent="0">
              <a:spcBef>
                <a:spcPts val="1600"/>
              </a:spcBef>
              <a:spcAft>
                <a:spcPts val="1600"/>
              </a:spcAft>
              <a:buFont typeface="Arial" panose="020B0604020202020204" pitchFamily="34" charset="0"/>
              <a:buNone/>
            </a:pPr>
            <a:endParaRPr lang="en-US" sz="1400" b="1">
              <a:solidFill>
                <a:schemeClr val="bg1"/>
              </a:solidFill>
            </a:endParaRPr>
          </a:p>
        </p:txBody>
      </p:sp>
      <p:pic>
        <p:nvPicPr>
          <p:cNvPr id="4" name="Google Shape;79;p15">
            <a:extLst>
              <a:ext uri="{FF2B5EF4-FFF2-40B4-BE49-F238E27FC236}">
                <a16:creationId xmlns:a16="http://schemas.microsoft.com/office/drawing/2014/main" id="{6E76D918-3868-F625-F533-4FB7158F72E3}"/>
              </a:ext>
            </a:extLst>
          </p:cNvPr>
          <p:cNvPicPr preferRelativeResize="0"/>
          <p:nvPr/>
        </p:nvPicPr>
        <p:blipFill>
          <a:blip r:embed="rId2">
            <a:alphaModFix/>
          </a:blip>
          <a:stretch>
            <a:fillRect/>
          </a:stretch>
        </p:blipFill>
        <p:spPr>
          <a:xfrm>
            <a:off x="2264172" y="1289375"/>
            <a:ext cx="5274051" cy="3854125"/>
          </a:xfrm>
          <a:prstGeom prst="rect">
            <a:avLst/>
          </a:prstGeom>
          <a:noFill/>
          <a:ln>
            <a:noFill/>
          </a:ln>
        </p:spPr>
      </p:pic>
    </p:spTree>
    <p:extLst>
      <p:ext uri="{BB962C8B-B14F-4D97-AF65-F5344CB8AC3E}">
        <p14:creationId xmlns:p14="http://schemas.microsoft.com/office/powerpoint/2010/main" val="2365985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002F-EC2A-AFD7-C700-0F435BF662B4}"/>
              </a:ext>
            </a:extLst>
          </p:cNvPr>
          <p:cNvSpPr txBox="1">
            <a:spLocks/>
          </p:cNvSpPr>
          <p:nvPr/>
        </p:nvSpPr>
        <p:spPr>
          <a:xfrm>
            <a:off x="464124" y="125005"/>
            <a:ext cx="9482515" cy="623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Soft Margin and Hard Margin Classification</a:t>
            </a:r>
          </a:p>
        </p:txBody>
      </p:sp>
      <p:sp>
        <p:nvSpPr>
          <p:cNvPr id="3" name="Text Placeholder 2">
            <a:extLst>
              <a:ext uri="{FF2B5EF4-FFF2-40B4-BE49-F238E27FC236}">
                <a16:creationId xmlns:a16="http://schemas.microsoft.com/office/drawing/2014/main" id="{AA944B43-9804-3F07-8D82-D126FDB93025}"/>
              </a:ext>
            </a:extLst>
          </p:cNvPr>
          <p:cNvSpPr txBox="1">
            <a:spLocks/>
          </p:cNvSpPr>
          <p:nvPr/>
        </p:nvSpPr>
        <p:spPr>
          <a:xfrm>
            <a:off x="464124" y="1393940"/>
            <a:ext cx="5631875" cy="3076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rPr>
              <a:t>In hard margin classification the instances are strictly on their side of their street.</a:t>
            </a:r>
          </a:p>
          <a:p>
            <a:r>
              <a:rPr lang="en-IN" sz="2400" dirty="0">
                <a:solidFill>
                  <a:schemeClr val="bg1"/>
                </a:solidFill>
              </a:rPr>
              <a:t>In soft margin classification some street violations are allowed.</a:t>
            </a:r>
          </a:p>
          <a:p>
            <a:r>
              <a:rPr lang="en-IN" sz="2400" dirty="0">
                <a:solidFill>
                  <a:schemeClr val="bg1"/>
                </a:solidFill>
              </a:rPr>
              <a:t>The amount of violations that are tolerated depends on the hyperparameter c.</a:t>
            </a:r>
          </a:p>
          <a:p>
            <a:r>
              <a:rPr lang="en-IN" sz="2400" dirty="0">
                <a:solidFill>
                  <a:schemeClr val="bg1"/>
                </a:solidFill>
              </a:rPr>
              <a:t>c is the inverse of the tolerance.</a:t>
            </a:r>
          </a:p>
          <a:p>
            <a:r>
              <a:rPr lang="en-IN" sz="2400" dirty="0">
                <a:solidFill>
                  <a:schemeClr val="bg1"/>
                </a:solidFill>
              </a:rPr>
              <a:t>The lower it is the wider the street is and the better it generalizes.</a:t>
            </a:r>
          </a:p>
          <a:p>
            <a:endParaRPr lang="en-IN" dirty="0">
              <a:solidFill>
                <a:schemeClr val="bg1"/>
              </a:solidFill>
            </a:endParaRPr>
          </a:p>
        </p:txBody>
      </p:sp>
      <p:pic>
        <p:nvPicPr>
          <p:cNvPr id="4" name="Picture 3">
            <a:extLst>
              <a:ext uri="{FF2B5EF4-FFF2-40B4-BE49-F238E27FC236}">
                <a16:creationId xmlns:a16="http://schemas.microsoft.com/office/drawing/2014/main" id="{C790897E-4362-94F4-97E9-44CD03C01DF9}"/>
              </a:ext>
            </a:extLst>
          </p:cNvPr>
          <p:cNvPicPr>
            <a:picLocks noChangeAspect="1"/>
          </p:cNvPicPr>
          <p:nvPr/>
        </p:nvPicPr>
        <p:blipFill>
          <a:blip r:embed="rId2"/>
          <a:stretch>
            <a:fillRect/>
          </a:stretch>
        </p:blipFill>
        <p:spPr>
          <a:xfrm>
            <a:off x="6095999" y="2140038"/>
            <a:ext cx="5709994" cy="1513923"/>
          </a:xfrm>
          <a:prstGeom prst="rect">
            <a:avLst/>
          </a:prstGeom>
        </p:spPr>
      </p:pic>
    </p:spTree>
    <p:extLst>
      <p:ext uri="{BB962C8B-B14F-4D97-AF65-F5344CB8AC3E}">
        <p14:creationId xmlns:p14="http://schemas.microsoft.com/office/powerpoint/2010/main" val="2259992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DB52D-8AFF-41AC-AB56-A771F6DAB89D}"/>
              </a:ext>
            </a:extLst>
          </p:cNvPr>
          <p:cNvSpPr txBox="1"/>
          <p:nvPr/>
        </p:nvSpPr>
        <p:spPr>
          <a:xfrm flipH="1">
            <a:off x="338681" y="452760"/>
            <a:ext cx="6431086" cy="661720"/>
          </a:xfrm>
          <a:prstGeom prst="rect">
            <a:avLst/>
          </a:prstGeom>
          <a:noFill/>
        </p:spPr>
        <p:txBody>
          <a:bodyPr wrap="square" rtlCol="0">
            <a:spAutoFit/>
          </a:bodyPr>
          <a:lstStyle/>
          <a:p>
            <a:r>
              <a:rPr lang="en-IN" sz="3700" u="sng" dirty="0">
                <a:solidFill>
                  <a:schemeClr val="bg1"/>
                </a:solidFill>
              </a:rPr>
              <a:t>Perks of being an MLSA</a:t>
            </a:r>
          </a:p>
        </p:txBody>
      </p:sp>
      <p:sp>
        <p:nvSpPr>
          <p:cNvPr id="3" name="TextBox 2">
            <a:extLst>
              <a:ext uri="{FF2B5EF4-FFF2-40B4-BE49-F238E27FC236}">
                <a16:creationId xmlns:a16="http://schemas.microsoft.com/office/drawing/2014/main" id="{6B2F8387-5070-4813-83E6-BF4141ABEA45}"/>
              </a:ext>
            </a:extLst>
          </p:cNvPr>
          <p:cNvSpPr txBox="1"/>
          <p:nvPr/>
        </p:nvSpPr>
        <p:spPr>
          <a:xfrm>
            <a:off x="338681" y="1345299"/>
            <a:ext cx="7668977" cy="363176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2000" dirty="0">
                <a:solidFill>
                  <a:schemeClr val="bg1"/>
                </a:solidFill>
              </a:rPr>
              <a:t>Grow your skills with the in-demand technologies</a:t>
            </a:r>
          </a:p>
          <a:p>
            <a:pPr marL="342900" indent="-342900">
              <a:lnSpc>
                <a:spcPct val="150000"/>
              </a:lnSpc>
              <a:buFont typeface="Wingdings" panose="05000000000000000000" pitchFamily="2" charset="2"/>
              <a:buChar char="ü"/>
            </a:pPr>
            <a:r>
              <a:rPr lang="en-IN" sz="2000" dirty="0">
                <a:solidFill>
                  <a:schemeClr val="bg1"/>
                </a:solidFill>
              </a:rPr>
              <a:t>Connect with global community and tech leaders.</a:t>
            </a:r>
          </a:p>
          <a:p>
            <a:pPr marL="342900" indent="-342900">
              <a:lnSpc>
                <a:spcPct val="150000"/>
              </a:lnSpc>
              <a:buFont typeface="Wingdings" panose="05000000000000000000" pitchFamily="2" charset="2"/>
              <a:buChar char="ü"/>
            </a:pPr>
            <a:r>
              <a:rPr lang="en-IN" sz="2000" dirty="0">
                <a:solidFill>
                  <a:schemeClr val="bg1"/>
                </a:solidFill>
              </a:rPr>
              <a:t>Build your reputation as a tech insider</a:t>
            </a:r>
          </a:p>
          <a:p>
            <a:pPr marL="342900" indent="-342900">
              <a:lnSpc>
                <a:spcPct val="150000"/>
              </a:lnSpc>
              <a:buFont typeface="Wingdings" panose="05000000000000000000" pitchFamily="2" charset="2"/>
              <a:buChar char="ü"/>
            </a:pPr>
            <a:r>
              <a:rPr lang="en-IN" sz="2000" dirty="0">
                <a:solidFill>
                  <a:schemeClr val="bg1"/>
                </a:solidFill>
              </a:rPr>
              <a:t>Lead your local tech community</a:t>
            </a:r>
          </a:p>
          <a:p>
            <a:pPr marL="342900" indent="-342900">
              <a:lnSpc>
                <a:spcPct val="150000"/>
              </a:lnSpc>
              <a:buFont typeface="Wingdings" panose="05000000000000000000" pitchFamily="2" charset="2"/>
              <a:buChar char="ü"/>
            </a:pPr>
            <a:r>
              <a:rPr lang="en-IN" sz="2000" dirty="0">
                <a:solidFill>
                  <a:schemeClr val="bg1"/>
                </a:solidFill>
              </a:rPr>
              <a:t>Empower your peers, and earn recognition</a:t>
            </a:r>
          </a:p>
          <a:p>
            <a:pPr marL="342900" indent="-342900">
              <a:lnSpc>
                <a:spcPct val="150000"/>
              </a:lnSpc>
              <a:buFont typeface="Wingdings" panose="05000000000000000000" pitchFamily="2" charset="2"/>
              <a:buChar char="ü"/>
            </a:pPr>
            <a:r>
              <a:rPr lang="en-IN" sz="2000" dirty="0">
                <a:solidFill>
                  <a:schemeClr val="bg1"/>
                </a:solidFill>
              </a:rPr>
              <a:t>Get cool swag kits from MLSA</a:t>
            </a:r>
          </a:p>
          <a:p>
            <a:pPr marL="342900" indent="-342900">
              <a:lnSpc>
                <a:spcPct val="150000"/>
              </a:lnSpc>
              <a:buFont typeface="Wingdings" panose="05000000000000000000" pitchFamily="2" charset="2"/>
              <a:buChar char="ü"/>
            </a:pPr>
            <a:r>
              <a:rPr lang="en-IN" sz="2000" dirty="0">
                <a:solidFill>
                  <a:schemeClr val="bg1"/>
                </a:solidFill>
              </a:rPr>
              <a:t>Get access to premium Microsoft technologies for free!</a:t>
            </a:r>
          </a:p>
          <a:p>
            <a:endParaRPr lang="en-IN" sz="2000" dirty="0">
              <a:solidFill>
                <a:schemeClr val="bg1"/>
              </a:solidFill>
            </a:endParaRPr>
          </a:p>
        </p:txBody>
      </p:sp>
      <p:pic>
        <p:nvPicPr>
          <p:cNvPr id="5" name="Picture 4">
            <a:extLst>
              <a:ext uri="{FF2B5EF4-FFF2-40B4-BE49-F238E27FC236}">
                <a16:creationId xmlns:a16="http://schemas.microsoft.com/office/drawing/2014/main" id="{BF83C789-D9E6-4E1A-9665-7FC17457F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615" y="523783"/>
            <a:ext cx="2736688" cy="2565646"/>
          </a:xfrm>
          <a:prstGeom prst="rect">
            <a:avLst/>
          </a:prstGeom>
        </p:spPr>
      </p:pic>
    </p:spTree>
    <p:extLst>
      <p:ext uri="{BB962C8B-B14F-4D97-AF65-F5344CB8AC3E}">
        <p14:creationId xmlns:p14="http://schemas.microsoft.com/office/powerpoint/2010/main" val="3468633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DCF5-CD37-0ED5-0FF8-738548ABBB4C}"/>
              </a:ext>
            </a:extLst>
          </p:cNvPr>
          <p:cNvSpPr txBox="1">
            <a:spLocks/>
          </p:cNvSpPr>
          <p:nvPr/>
        </p:nvSpPr>
        <p:spPr>
          <a:xfrm>
            <a:off x="311725" y="500925"/>
            <a:ext cx="8520600" cy="623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chemeClr val="bg1"/>
                </a:solidFill>
              </a:rPr>
              <a:t>Non linear data</a:t>
            </a:r>
            <a:endParaRPr lang="en-IN" dirty="0">
              <a:solidFill>
                <a:schemeClr val="bg1"/>
              </a:solidFill>
            </a:endParaRPr>
          </a:p>
        </p:txBody>
      </p:sp>
      <p:sp>
        <p:nvSpPr>
          <p:cNvPr id="3" name="Text Placeholder 2">
            <a:extLst>
              <a:ext uri="{FF2B5EF4-FFF2-40B4-BE49-F238E27FC236}">
                <a16:creationId xmlns:a16="http://schemas.microsoft.com/office/drawing/2014/main" id="{94D7A4EC-D786-CB8C-2C50-A164F5684E36}"/>
              </a:ext>
            </a:extLst>
          </p:cNvPr>
          <p:cNvSpPr txBox="1">
            <a:spLocks/>
          </p:cNvSpPr>
          <p:nvPr/>
        </p:nvSpPr>
        <p:spPr>
          <a:xfrm>
            <a:off x="311700" y="1505700"/>
            <a:ext cx="3999900" cy="3076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Not all data is linear and thus linearly separable. </a:t>
            </a:r>
          </a:p>
          <a:p>
            <a:r>
              <a:rPr lang="en-IN" dirty="0">
                <a:solidFill>
                  <a:schemeClr val="bg1"/>
                </a:solidFill>
              </a:rPr>
              <a:t>Converting linear data to high dimension data gives it more features and thus makes it more separable.</a:t>
            </a:r>
          </a:p>
          <a:p>
            <a:r>
              <a:rPr lang="en-IN" dirty="0">
                <a:solidFill>
                  <a:schemeClr val="bg1"/>
                </a:solidFill>
              </a:rPr>
              <a:t>Higher the degree will be the closer will be the fit. It’s a hyperparameter that can be tuned.</a:t>
            </a:r>
          </a:p>
        </p:txBody>
      </p:sp>
      <p:pic>
        <p:nvPicPr>
          <p:cNvPr id="4" name="Picture 3">
            <a:extLst>
              <a:ext uri="{FF2B5EF4-FFF2-40B4-BE49-F238E27FC236}">
                <a16:creationId xmlns:a16="http://schemas.microsoft.com/office/drawing/2014/main" id="{1377BD29-ADBC-E267-FD86-FF199681E422}"/>
              </a:ext>
            </a:extLst>
          </p:cNvPr>
          <p:cNvPicPr>
            <a:picLocks noChangeAspect="1"/>
          </p:cNvPicPr>
          <p:nvPr/>
        </p:nvPicPr>
        <p:blipFill>
          <a:blip r:embed="rId2"/>
          <a:stretch>
            <a:fillRect/>
          </a:stretch>
        </p:blipFill>
        <p:spPr>
          <a:xfrm>
            <a:off x="5169843" y="1505700"/>
            <a:ext cx="4591691" cy="1733792"/>
          </a:xfrm>
          <a:prstGeom prst="rect">
            <a:avLst/>
          </a:prstGeom>
        </p:spPr>
      </p:pic>
      <p:pic>
        <p:nvPicPr>
          <p:cNvPr id="5" name="Picture 4">
            <a:extLst>
              <a:ext uri="{FF2B5EF4-FFF2-40B4-BE49-F238E27FC236}">
                <a16:creationId xmlns:a16="http://schemas.microsoft.com/office/drawing/2014/main" id="{1DAE627F-461D-5D86-1C8E-F1AD9CDE5E74}"/>
              </a:ext>
            </a:extLst>
          </p:cNvPr>
          <p:cNvPicPr>
            <a:picLocks noChangeAspect="1"/>
          </p:cNvPicPr>
          <p:nvPr/>
        </p:nvPicPr>
        <p:blipFill>
          <a:blip r:embed="rId3"/>
          <a:stretch>
            <a:fillRect/>
          </a:stretch>
        </p:blipFill>
        <p:spPr>
          <a:xfrm>
            <a:off x="5174606" y="3429000"/>
            <a:ext cx="4582164" cy="1638529"/>
          </a:xfrm>
          <a:prstGeom prst="rect">
            <a:avLst/>
          </a:prstGeom>
        </p:spPr>
      </p:pic>
    </p:spTree>
    <p:extLst>
      <p:ext uri="{BB962C8B-B14F-4D97-AF65-F5344CB8AC3E}">
        <p14:creationId xmlns:p14="http://schemas.microsoft.com/office/powerpoint/2010/main" val="24084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7;p24">
            <a:extLst>
              <a:ext uri="{FF2B5EF4-FFF2-40B4-BE49-F238E27FC236}">
                <a16:creationId xmlns:a16="http://schemas.microsoft.com/office/drawing/2014/main" id="{8946519A-E75E-31F7-C6C0-6F086B805899}"/>
              </a:ext>
            </a:extLst>
          </p:cNvPr>
          <p:cNvSpPr txBox="1">
            <a:spLocks/>
          </p:cNvSpPr>
          <p:nvPr/>
        </p:nvSpPr>
        <p:spPr>
          <a:xfrm>
            <a:off x="311700" y="302600"/>
            <a:ext cx="8520600" cy="623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a:solidFill>
                  <a:schemeClr val="bg1"/>
                </a:solidFill>
              </a:rPr>
              <a:t>Kernel Trick </a:t>
            </a:r>
          </a:p>
        </p:txBody>
      </p:sp>
      <p:sp>
        <p:nvSpPr>
          <p:cNvPr id="3" name="Google Shape;188;p24">
            <a:extLst>
              <a:ext uri="{FF2B5EF4-FFF2-40B4-BE49-F238E27FC236}">
                <a16:creationId xmlns:a16="http://schemas.microsoft.com/office/drawing/2014/main" id="{44361777-1F19-6F5C-C7E7-56F7BFE298FC}"/>
              </a:ext>
            </a:extLst>
          </p:cNvPr>
          <p:cNvSpPr txBox="1">
            <a:spLocks/>
          </p:cNvSpPr>
          <p:nvPr/>
        </p:nvSpPr>
        <p:spPr>
          <a:xfrm>
            <a:off x="4832400" y="1384075"/>
            <a:ext cx="3999900" cy="1951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0200">
              <a:spcBef>
                <a:spcPts val="0"/>
              </a:spcBef>
              <a:buSzPts val="1600"/>
              <a:buFont typeface="Arial" panose="020B0604020202020204" pitchFamily="34" charset="0"/>
              <a:buChar char="●"/>
            </a:pPr>
            <a:r>
              <a:rPr lang="en-US" sz="1600" b="1">
                <a:solidFill>
                  <a:schemeClr val="bg1"/>
                </a:solidFill>
              </a:rPr>
              <a:t>Separates non-linear data</a:t>
            </a:r>
          </a:p>
          <a:p>
            <a:pPr marL="0" indent="0">
              <a:spcBef>
                <a:spcPts val="1600"/>
              </a:spcBef>
              <a:buFont typeface="Arial" panose="020B0604020202020204" pitchFamily="34" charset="0"/>
              <a:buNone/>
            </a:pPr>
            <a:endParaRPr lang="en-US" sz="1600" b="1">
              <a:solidFill>
                <a:schemeClr val="bg1"/>
              </a:solidFill>
            </a:endParaRPr>
          </a:p>
          <a:p>
            <a:pPr marL="457200" indent="-330200">
              <a:spcBef>
                <a:spcPts val="1600"/>
              </a:spcBef>
              <a:buSzPts val="1600"/>
              <a:buFont typeface="Arial" panose="020B0604020202020204" pitchFamily="34" charset="0"/>
              <a:buChar char="●"/>
            </a:pPr>
            <a:r>
              <a:rPr lang="en-US" sz="1600" b="1">
                <a:solidFill>
                  <a:schemeClr val="bg1"/>
                </a:solidFill>
              </a:rPr>
              <a:t>Doesn’t actually convert data vectors in higher dimensions, just assumes!</a:t>
            </a:r>
            <a:endParaRPr lang="en-US" sz="1600" b="1" dirty="0">
              <a:solidFill>
                <a:schemeClr val="bg1"/>
              </a:solidFill>
            </a:endParaRPr>
          </a:p>
        </p:txBody>
      </p:sp>
      <p:pic>
        <p:nvPicPr>
          <p:cNvPr id="4" name="Google Shape;189;p24">
            <a:extLst>
              <a:ext uri="{FF2B5EF4-FFF2-40B4-BE49-F238E27FC236}">
                <a16:creationId xmlns:a16="http://schemas.microsoft.com/office/drawing/2014/main" id="{5591B42C-5BAB-B4A8-D0CD-84C412D62964}"/>
              </a:ext>
            </a:extLst>
          </p:cNvPr>
          <p:cNvPicPr preferRelativeResize="0"/>
          <p:nvPr/>
        </p:nvPicPr>
        <p:blipFill>
          <a:blip r:embed="rId2">
            <a:alphaModFix/>
          </a:blip>
          <a:stretch>
            <a:fillRect/>
          </a:stretch>
        </p:blipFill>
        <p:spPr>
          <a:xfrm>
            <a:off x="193700" y="1865614"/>
            <a:ext cx="4577300" cy="2832925"/>
          </a:xfrm>
          <a:prstGeom prst="rect">
            <a:avLst/>
          </a:prstGeom>
          <a:noFill/>
          <a:ln>
            <a:noFill/>
          </a:ln>
        </p:spPr>
      </p:pic>
      <p:pic>
        <p:nvPicPr>
          <p:cNvPr id="5" name="Google Shape;190;p24">
            <a:extLst>
              <a:ext uri="{FF2B5EF4-FFF2-40B4-BE49-F238E27FC236}">
                <a16:creationId xmlns:a16="http://schemas.microsoft.com/office/drawing/2014/main" id="{108504C9-E4C3-FE6A-919E-C27C1DEFC6B4}"/>
              </a:ext>
            </a:extLst>
          </p:cNvPr>
          <p:cNvPicPr preferRelativeResize="0"/>
          <p:nvPr/>
        </p:nvPicPr>
        <p:blipFill>
          <a:blip r:embed="rId3">
            <a:alphaModFix/>
          </a:blip>
          <a:stretch>
            <a:fillRect/>
          </a:stretch>
        </p:blipFill>
        <p:spPr>
          <a:xfrm>
            <a:off x="5603163" y="4460275"/>
            <a:ext cx="1990325" cy="428300"/>
          </a:xfrm>
          <a:prstGeom prst="rect">
            <a:avLst/>
          </a:prstGeom>
          <a:noFill/>
          <a:ln>
            <a:noFill/>
          </a:ln>
        </p:spPr>
      </p:pic>
      <p:sp>
        <p:nvSpPr>
          <p:cNvPr id="6" name="Google Shape;191;p24">
            <a:extLst>
              <a:ext uri="{FF2B5EF4-FFF2-40B4-BE49-F238E27FC236}">
                <a16:creationId xmlns:a16="http://schemas.microsoft.com/office/drawing/2014/main" id="{B8CECC4D-D675-0768-1C2A-53D24A251C53}"/>
              </a:ext>
            </a:extLst>
          </p:cNvPr>
          <p:cNvSpPr txBox="1"/>
          <p:nvPr/>
        </p:nvSpPr>
        <p:spPr>
          <a:xfrm>
            <a:off x="4832400" y="3756025"/>
            <a:ext cx="3223500" cy="623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Roboto"/>
              <a:buChar char="●"/>
            </a:pPr>
            <a:r>
              <a:rPr lang="en" sz="1600" b="1">
                <a:solidFill>
                  <a:schemeClr val="bg1"/>
                </a:solidFill>
                <a:latin typeface="Roboto"/>
                <a:ea typeface="Roboto"/>
                <a:cs typeface="Roboto"/>
                <a:sym typeface="Roboto"/>
              </a:rPr>
              <a:t>The above computation for dot product using kernel </a:t>
            </a:r>
            <a:endParaRPr>
              <a:solidFill>
                <a:schemeClr val="bg1"/>
              </a:solidFill>
              <a:latin typeface="Roboto"/>
              <a:ea typeface="Roboto"/>
              <a:cs typeface="Roboto"/>
              <a:sym typeface="Roboto"/>
            </a:endParaRPr>
          </a:p>
        </p:txBody>
      </p:sp>
    </p:spTree>
    <p:extLst>
      <p:ext uri="{BB962C8B-B14F-4D97-AF65-F5344CB8AC3E}">
        <p14:creationId xmlns:p14="http://schemas.microsoft.com/office/powerpoint/2010/main" val="1764909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D671-FA2E-0223-9D09-7CF7CE54F6F3}"/>
              </a:ext>
            </a:extLst>
          </p:cNvPr>
          <p:cNvSpPr txBox="1">
            <a:spLocks/>
          </p:cNvSpPr>
          <p:nvPr/>
        </p:nvSpPr>
        <p:spPr>
          <a:xfrm>
            <a:off x="311725" y="500925"/>
            <a:ext cx="8520600" cy="623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chemeClr val="bg1"/>
                </a:solidFill>
              </a:rPr>
              <a:t>Support Vector Regression</a:t>
            </a:r>
            <a:endParaRPr lang="en-IN" dirty="0">
              <a:solidFill>
                <a:schemeClr val="bg1"/>
              </a:solidFill>
            </a:endParaRPr>
          </a:p>
        </p:txBody>
      </p:sp>
      <p:sp>
        <p:nvSpPr>
          <p:cNvPr id="3" name="Text Placeholder 2">
            <a:extLst>
              <a:ext uri="{FF2B5EF4-FFF2-40B4-BE49-F238E27FC236}">
                <a16:creationId xmlns:a16="http://schemas.microsoft.com/office/drawing/2014/main" id="{EEA71B00-7FD8-A2B3-7C97-BD7F5B0BA986}"/>
              </a:ext>
            </a:extLst>
          </p:cNvPr>
          <p:cNvSpPr txBox="1">
            <a:spLocks/>
          </p:cNvSpPr>
          <p:nvPr/>
        </p:nvSpPr>
        <p:spPr>
          <a:xfrm>
            <a:off x="311700" y="1505700"/>
            <a:ext cx="3999900" cy="3076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a:solidFill>
                  <a:schemeClr val="bg1"/>
                </a:solidFill>
              </a:rPr>
              <a:t>Similar to SVC’s but the main intuition is to increase the width of the street instead of reducing it to accommodate the maximum number of instances.</a:t>
            </a:r>
          </a:p>
          <a:p>
            <a:r>
              <a:rPr lang="en-IN" sz="1200">
                <a:solidFill>
                  <a:schemeClr val="bg1"/>
                </a:solidFill>
              </a:rPr>
              <a:t>The decision boundary is actually the line of best fit.</a:t>
            </a:r>
          </a:p>
          <a:p>
            <a:r>
              <a:rPr lang="en-IN" sz="1200">
                <a:solidFill>
                  <a:schemeClr val="bg1"/>
                </a:solidFill>
              </a:rPr>
              <a:t>Unlike other models that try to minimize the error between the real and predicted value, SVR tries to fit the best line within a threshold value.</a:t>
            </a:r>
          </a:p>
          <a:p>
            <a:r>
              <a:rPr lang="en-IN" sz="1200">
                <a:solidFill>
                  <a:schemeClr val="bg1"/>
                </a:solidFill>
              </a:rPr>
              <a:t>The threshold value is the distance between the hyperplane and boundary line.</a:t>
            </a:r>
          </a:p>
          <a:p>
            <a:r>
              <a:rPr lang="en-IN" sz="1200">
                <a:solidFill>
                  <a:schemeClr val="bg1"/>
                </a:solidFill>
              </a:rPr>
              <a:t>Like SVC’s non linear data is also considered.</a:t>
            </a:r>
          </a:p>
          <a:p>
            <a:r>
              <a:rPr lang="en-IN" sz="1200">
                <a:solidFill>
                  <a:schemeClr val="bg1"/>
                </a:solidFill>
              </a:rPr>
              <a:t>Eta is a hyperparameter which decides the width of the street.</a:t>
            </a:r>
            <a:endParaRPr lang="en-IN" sz="1200" dirty="0">
              <a:solidFill>
                <a:schemeClr val="bg1"/>
              </a:solidFill>
            </a:endParaRPr>
          </a:p>
        </p:txBody>
      </p:sp>
      <p:pic>
        <p:nvPicPr>
          <p:cNvPr id="4" name="Picture 3">
            <a:extLst>
              <a:ext uri="{FF2B5EF4-FFF2-40B4-BE49-F238E27FC236}">
                <a16:creationId xmlns:a16="http://schemas.microsoft.com/office/drawing/2014/main" id="{B20C0F7F-3BEE-92B7-81F5-CD819CF96107}"/>
              </a:ext>
            </a:extLst>
          </p:cNvPr>
          <p:cNvPicPr>
            <a:picLocks noChangeAspect="1"/>
          </p:cNvPicPr>
          <p:nvPr/>
        </p:nvPicPr>
        <p:blipFill>
          <a:blip r:embed="rId2"/>
          <a:stretch>
            <a:fillRect/>
          </a:stretch>
        </p:blipFill>
        <p:spPr>
          <a:xfrm>
            <a:off x="4832400" y="1426033"/>
            <a:ext cx="3899846" cy="1685319"/>
          </a:xfrm>
          <a:prstGeom prst="rect">
            <a:avLst/>
          </a:prstGeom>
        </p:spPr>
      </p:pic>
      <p:pic>
        <p:nvPicPr>
          <p:cNvPr id="5" name="Picture 4">
            <a:extLst>
              <a:ext uri="{FF2B5EF4-FFF2-40B4-BE49-F238E27FC236}">
                <a16:creationId xmlns:a16="http://schemas.microsoft.com/office/drawing/2014/main" id="{C5004153-804C-814B-8575-4C02EA9A0968}"/>
              </a:ext>
            </a:extLst>
          </p:cNvPr>
          <p:cNvPicPr>
            <a:picLocks noChangeAspect="1"/>
          </p:cNvPicPr>
          <p:nvPr/>
        </p:nvPicPr>
        <p:blipFill>
          <a:blip r:embed="rId3"/>
          <a:stretch>
            <a:fillRect/>
          </a:stretch>
        </p:blipFill>
        <p:spPr>
          <a:xfrm>
            <a:off x="4872894" y="3022641"/>
            <a:ext cx="3818857" cy="1638926"/>
          </a:xfrm>
          <a:prstGeom prst="rect">
            <a:avLst/>
          </a:prstGeom>
        </p:spPr>
      </p:pic>
    </p:spTree>
    <p:extLst>
      <p:ext uri="{BB962C8B-B14F-4D97-AF65-F5344CB8AC3E}">
        <p14:creationId xmlns:p14="http://schemas.microsoft.com/office/powerpoint/2010/main" val="172787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6">
            <a:extLst>
              <a:ext uri="{FF2B5EF4-FFF2-40B4-BE49-F238E27FC236}">
                <a16:creationId xmlns:a16="http://schemas.microsoft.com/office/drawing/2014/main" id="{34F4C29A-FB30-F0D5-8DF5-25E4A80D3702}"/>
              </a:ext>
            </a:extLst>
          </p:cNvPr>
          <p:cNvSpPr txBox="1">
            <a:spLocks/>
          </p:cNvSpPr>
          <p:nvPr/>
        </p:nvSpPr>
        <p:spPr>
          <a:xfrm>
            <a:off x="311700" y="360775"/>
            <a:ext cx="8520600" cy="623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a:solidFill>
                  <a:schemeClr val="bg1"/>
                </a:solidFill>
              </a:rPr>
              <a:t>Maths behind SVMs </a:t>
            </a:r>
          </a:p>
        </p:txBody>
      </p:sp>
      <p:pic>
        <p:nvPicPr>
          <p:cNvPr id="3" name="Google Shape;85;p16">
            <a:extLst>
              <a:ext uri="{FF2B5EF4-FFF2-40B4-BE49-F238E27FC236}">
                <a16:creationId xmlns:a16="http://schemas.microsoft.com/office/drawing/2014/main" id="{180F8306-A81F-6373-0A98-F409F51A6678}"/>
              </a:ext>
            </a:extLst>
          </p:cNvPr>
          <p:cNvPicPr preferRelativeResize="0"/>
          <p:nvPr/>
        </p:nvPicPr>
        <p:blipFill>
          <a:blip r:embed="rId2">
            <a:alphaModFix/>
          </a:blip>
          <a:stretch>
            <a:fillRect/>
          </a:stretch>
        </p:blipFill>
        <p:spPr>
          <a:xfrm>
            <a:off x="126150" y="1434675"/>
            <a:ext cx="4122174" cy="3542376"/>
          </a:xfrm>
          <a:prstGeom prst="rect">
            <a:avLst/>
          </a:prstGeom>
          <a:noFill/>
          <a:ln>
            <a:noFill/>
          </a:ln>
        </p:spPr>
      </p:pic>
      <p:sp>
        <p:nvSpPr>
          <p:cNvPr id="4" name="Google Shape;86;p16">
            <a:extLst>
              <a:ext uri="{FF2B5EF4-FFF2-40B4-BE49-F238E27FC236}">
                <a16:creationId xmlns:a16="http://schemas.microsoft.com/office/drawing/2014/main" id="{FC7F455E-1A1B-EC0D-685F-1F543D2C8DF1}"/>
              </a:ext>
            </a:extLst>
          </p:cNvPr>
          <p:cNvSpPr txBox="1"/>
          <p:nvPr/>
        </p:nvSpPr>
        <p:spPr>
          <a:xfrm>
            <a:off x="4638950" y="2956450"/>
            <a:ext cx="3069300" cy="16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1"/>
                </a:solidFill>
                <a:latin typeface="Roboto"/>
                <a:ea typeface="Roboto"/>
                <a:cs typeface="Roboto"/>
                <a:sym typeface="Roboto"/>
              </a:rPr>
              <a:t>Variables: </a:t>
            </a:r>
            <a:endParaRPr>
              <a:solidFill>
                <a:schemeClr val="bg1"/>
              </a:solidFill>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solidFill>
                  <a:schemeClr val="bg1"/>
                </a:solidFill>
                <a:latin typeface="Roboto"/>
                <a:ea typeface="Roboto"/>
                <a:cs typeface="Roboto"/>
                <a:sym typeface="Roboto"/>
              </a:rPr>
              <a:t>w - perpendicular vector to decision boundary</a:t>
            </a:r>
            <a:endParaRPr>
              <a:solidFill>
                <a:schemeClr val="bg1"/>
              </a:solidFill>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solidFill>
                  <a:schemeClr val="bg1"/>
                </a:solidFill>
                <a:latin typeface="Roboto"/>
                <a:ea typeface="Roboto"/>
                <a:cs typeface="Roboto"/>
                <a:sym typeface="Roboto"/>
              </a:rPr>
              <a:t>x,y - support vectors of two classes </a:t>
            </a:r>
            <a:endParaRPr>
              <a:solidFill>
                <a:schemeClr val="bg1"/>
              </a:solidFill>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solidFill>
                  <a:schemeClr val="bg1"/>
                </a:solidFill>
                <a:latin typeface="Roboto"/>
                <a:ea typeface="Roboto"/>
                <a:cs typeface="Roboto"/>
                <a:sym typeface="Roboto"/>
              </a:rPr>
              <a:t>b - the decision boundary constant. </a:t>
            </a:r>
            <a:endParaRPr>
              <a:solidFill>
                <a:schemeClr val="bg1"/>
              </a:solidFill>
              <a:latin typeface="Roboto"/>
              <a:ea typeface="Roboto"/>
              <a:cs typeface="Roboto"/>
              <a:sym typeface="Roboto"/>
            </a:endParaRPr>
          </a:p>
          <a:p>
            <a:pPr marL="0" lvl="0" indent="0" algn="l" rtl="0">
              <a:spcBef>
                <a:spcPts val="0"/>
              </a:spcBef>
              <a:spcAft>
                <a:spcPts val="0"/>
              </a:spcAft>
              <a:buNone/>
            </a:pPr>
            <a:endParaRPr>
              <a:solidFill>
                <a:schemeClr val="bg1"/>
              </a:solidFill>
              <a:latin typeface="Roboto"/>
              <a:ea typeface="Roboto"/>
              <a:cs typeface="Roboto"/>
              <a:sym typeface="Roboto"/>
            </a:endParaRPr>
          </a:p>
          <a:p>
            <a:pPr marL="0" lvl="0" indent="0" algn="l" rtl="0">
              <a:spcBef>
                <a:spcPts val="0"/>
              </a:spcBef>
              <a:spcAft>
                <a:spcPts val="0"/>
              </a:spcAft>
              <a:buNone/>
            </a:pPr>
            <a:endParaRPr>
              <a:solidFill>
                <a:schemeClr val="bg1"/>
              </a:solidFill>
              <a:latin typeface="Roboto"/>
              <a:ea typeface="Roboto"/>
              <a:cs typeface="Roboto"/>
              <a:sym typeface="Roboto"/>
            </a:endParaRPr>
          </a:p>
          <a:p>
            <a:pPr marL="0" lvl="0" indent="0" algn="l" rtl="0">
              <a:spcBef>
                <a:spcPts val="0"/>
              </a:spcBef>
              <a:spcAft>
                <a:spcPts val="0"/>
              </a:spcAft>
              <a:buNone/>
            </a:pPr>
            <a:endParaRPr>
              <a:solidFill>
                <a:schemeClr val="bg1"/>
              </a:solidFill>
              <a:latin typeface="Roboto"/>
              <a:ea typeface="Roboto"/>
              <a:cs typeface="Roboto"/>
              <a:sym typeface="Roboto"/>
            </a:endParaRPr>
          </a:p>
        </p:txBody>
      </p:sp>
      <p:sp>
        <p:nvSpPr>
          <p:cNvPr id="5" name="Google Shape;87;p16">
            <a:extLst>
              <a:ext uri="{FF2B5EF4-FFF2-40B4-BE49-F238E27FC236}">
                <a16:creationId xmlns:a16="http://schemas.microsoft.com/office/drawing/2014/main" id="{38AE5647-4CCF-1C3E-AB09-7824AA4DD65B}"/>
              </a:ext>
            </a:extLst>
          </p:cNvPr>
          <p:cNvSpPr txBox="1"/>
          <p:nvPr/>
        </p:nvSpPr>
        <p:spPr>
          <a:xfrm>
            <a:off x="4638950" y="1560800"/>
            <a:ext cx="4122300" cy="11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bg1"/>
                </a:solidFill>
                <a:latin typeface="Roboto"/>
                <a:ea typeface="Roboto"/>
                <a:cs typeface="Roboto"/>
                <a:sym typeface="Roboto"/>
              </a:rPr>
              <a:t>We try to is maximize the width of the street to find optimum hyperplane</a:t>
            </a:r>
            <a:endParaRPr sz="2000" b="1">
              <a:solidFill>
                <a:schemeClr val="bg1"/>
              </a:solidFill>
              <a:latin typeface="Roboto"/>
              <a:ea typeface="Roboto"/>
              <a:cs typeface="Roboto"/>
              <a:sym typeface="Roboto"/>
            </a:endParaRPr>
          </a:p>
        </p:txBody>
      </p:sp>
    </p:spTree>
    <p:extLst>
      <p:ext uri="{BB962C8B-B14F-4D97-AF65-F5344CB8AC3E}">
        <p14:creationId xmlns:p14="http://schemas.microsoft.com/office/powerpoint/2010/main" val="2498457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7">
            <a:extLst>
              <a:ext uri="{FF2B5EF4-FFF2-40B4-BE49-F238E27FC236}">
                <a16:creationId xmlns:a16="http://schemas.microsoft.com/office/drawing/2014/main" id="{ED7EA810-B317-0833-D473-3DD96D005ABE}"/>
              </a:ext>
            </a:extLst>
          </p:cNvPr>
          <p:cNvSpPr txBox="1">
            <a:spLocks/>
          </p:cNvSpPr>
          <p:nvPr/>
        </p:nvSpPr>
        <p:spPr>
          <a:xfrm>
            <a:off x="1518450" y="337525"/>
            <a:ext cx="6107100" cy="623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solidFill>
                  <a:schemeClr val="bg1"/>
                </a:solidFill>
              </a:rPr>
              <a:t>Easy way to calculate street width </a:t>
            </a:r>
          </a:p>
        </p:txBody>
      </p:sp>
      <p:sp>
        <p:nvSpPr>
          <p:cNvPr id="3" name="Google Shape;93;p17">
            <a:extLst>
              <a:ext uri="{FF2B5EF4-FFF2-40B4-BE49-F238E27FC236}">
                <a16:creationId xmlns:a16="http://schemas.microsoft.com/office/drawing/2014/main" id="{C03BE83F-2BBB-A0C6-72DD-B0657C0D0CB5}"/>
              </a:ext>
            </a:extLst>
          </p:cNvPr>
          <p:cNvSpPr txBox="1"/>
          <p:nvPr/>
        </p:nvSpPr>
        <p:spPr>
          <a:xfrm>
            <a:off x="171625" y="1501250"/>
            <a:ext cx="29121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1: Defining Width </a:t>
            </a:r>
            <a:endParaRPr sz="1700" b="1">
              <a:solidFill>
                <a:schemeClr val="bg1"/>
              </a:solidFill>
              <a:latin typeface="Roboto"/>
              <a:ea typeface="Roboto"/>
              <a:cs typeface="Roboto"/>
              <a:sym typeface="Roboto"/>
            </a:endParaRPr>
          </a:p>
        </p:txBody>
      </p:sp>
      <p:sp>
        <p:nvSpPr>
          <p:cNvPr id="4" name="Google Shape;94;p17">
            <a:extLst>
              <a:ext uri="{FF2B5EF4-FFF2-40B4-BE49-F238E27FC236}">
                <a16:creationId xmlns:a16="http://schemas.microsoft.com/office/drawing/2014/main" id="{15552E8C-5458-95A7-353A-73D140B267F0}"/>
              </a:ext>
            </a:extLst>
          </p:cNvPr>
          <p:cNvSpPr txBox="1"/>
          <p:nvPr/>
        </p:nvSpPr>
        <p:spPr>
          <a:xfrm>
            <a:off x="171625" y="3332600"/>
            <a:ext cx="3280800" cy="6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2: General Support Vector                     Equation </a:t>
            </a:r>
            <a:endParaRPr sz="1700" b="1">
              <a:solidFill>
                <a:schemeClr val="bg1"/>
              </a:solidFill>
              <a:latin typeface="Roboto"/>
              <a:ea typeface="Roboto"/>
              <a:cs typeface="Roboto"/>
              <a:sym typeface="Roboto"/>
            </a:endParaRPr>
          </a:p>
        </p:txBody>
      </p:sp>
      <p:sp>
        <p:nvSpPr>
          <p:cNvPr id="5" name="Google Shape;95;p17">
            <a:extLst>
              <a:ext uri="{FF2B5EF4-FFF2-40B4-BE49-F238E27FC236}">
                <a16:creationId xmlns:a16="http://schemas.microsoft.com/office/drawing/2014/main" id="{E69C26F5-D05D-BDBD-2148-4C716DE38AC5}"/>
              </a:ext>
            </a:extLst>
          </p:cNvPr>
          <p:cNvSpPr txBox="1"/>
          <p:nvPr/>
        </p:nvSpPr>
        <p:spPr>
          <a:xfrm>
            <a:off x="4572000" y="3323425"/>
            <a:ext cx="37197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4: Final Width Expression</a:t>
            </a:r>
            <a:endParaRPr sz="1700" b="1">
              <a:solidFill>
                <a:schemeClr val="bg1"/>
              </a:solidFill>
              <a:latin typeface="Roboto"/>
              <a:ea typeface="Roboto"/>
              <a:cs typeface="Roboto"/>
              <a:sym typeface="Roboto"/>
            </a:endParaRPr>
          </a:p>
        </p:txBody>
      </p:sp>
      <p:sp>
        <p:nvSpPr>
          <p:cNvPr id="6" name="Google Shape;96;p17">
            <a:extLst>
              <a:ext uri="{FF2B5EF4-FFF2-40B4-BE49-F238E27FC236}">
                <a16:creationId xmlns:a16="http://schemas.microsoft.com/office/drawing/2014/main" id="{E43418FF-E8C3-6B54-7863-74D5E2451ED7}"/>
              </a:ext>
            </a:extLst>
          </p:cNvPr>
          <p:cNvSpPr txBox="1"/>
          <p:nvPr/>
        </p:nvSpPr>
        <p:spPr>
          <a:xfrm>
            <a:off x="4572000" y="1501250"/>
            <a:ext cx="39405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3: Separate equations for classes</a:t>
            </a:r>
            <a:endParaRPr sz="1700" b="1">
              <a:solidFill>
                <a:schemeClr val="bg1"/>
              </a:solidFill>
              <a:latin typeface="Roboto"/>
              <a:ea typeface="Roboto"/>
              <a:cs typeface="Roboto"/>
              <a:sym typeface="Roboto"/>
            </a:endParaRPr>
          </a:p>
        </p:txBody>
      </p:sp>
      <p:cxnSp>
        <p:nvCxnSpPr>
          <p:cNvPr id="7" name="Google Shape;97;p17">
            <a:extLst>
              <a:ext uri="{FF2B5EF4-FFF2-40B4-BE49-F238E27FC236}">
                <a16:creationId xmlns:a16="http://schemas.microsoft.com/office/drawing/2014/main" id="{D25D4CBD-3104-0B00-5CFF-D6D5F44CA05F}"/>
              </a:ext>
            </a:extLst>
          </p:cNvPr>
          <p:cNvCxnSpPr/>
          <p:nvPr/>
        </p:nvCxnSpPr>
        <p:spPr>
          <a:xfrm>
            <a:off x="3980250" y="1653775"/>
            <a:ext cx="27900" cy="2873100"/>
          </a:xfrm>
          <a:prstGeom prst="straightConnector1">
            <a:avLst/>
          </a:prstGeom>
          <a:noFill/>
          <a:ln w="76200" cap="flat" cmpd="sng">
            <a:solidFill>
              <a:schemeClr val="dk2"/>
            </a:solidFill>
            <a:prstDash val="solid"/>
            <a:round/>
            <a:headEnd type="none" w="med" len="med"/>
            <a:tailEnd type="none" w="med" len="med"/>
          </a:ln>
        </p:spPr>
      </p:cxnSp>
      <p:cxnSp>
        <p:nvCxnSpPr>
          <p:cNvPr id="8" name="Google Shape;98;p17">
            <a:extLst>
              <a:ext uri="{FF2B5EF4-FFF2-40B4-BE49-F238E27FC236}">
                <a16:creationId xmlns:a16="http://schemas.microsoft.com/office/drawing/2014/main" id="{506F3978-E83B-EF15-DE6C-0C95A3F9FA7F}"/>
              </a:ext>
            </a:extLst>
          </p:cNvPr>
          <p:cNvCxnSpPr/>
          <p:nvPr/>
        </p:nvCxnSpPr>
        <p:spPr>
          <a:xfrm>
            <a:off x="556025" y="3102313"/>
            <a:ext cx="2988600" cy="8700"/>
          </a:xfrm>
          <a:prstGeom prst="straightConnector1">
            <a:avLst/>
          </a:prstGeom>
          <a:noFill/>
          <a:ln w="38100" cap="flat" cmpd="sng">
            <a:solidFill>
              <a:schemeClr val="dk2"/>
            </a:solidFill>
            <a:prstDash val="solid"/>
            <a:round/>
            <a:headEnd type="none" w="med" len="med"/>
            <a:tailEnd type="none" w="med" len="med"/>
          </a:ln>
        </p:spPr>
      </p:cxnSp>
      <p:cxnSp>
        <p:nvCxnSpPr>
          <p:cNvPr id="9" name="Google Shape;99;p17">
            <a:extLst>
              <a:ext uri="{FF2B5EF4-FFF2-40B4-BE49-F238E27FC236}">
                <a16:creationId xmlns:a16="http://schemas.microsoft.com/office/drawing/2014/main" id="{A5EA2D99-4A11-1A21-4990-1E9B3FB0314F}"/>
              </a:ext>
            </a:extLst>
          </p:cNvPr>
          <p:cNvCxnSpPr/>
          <p:nvPr/>
        </p:nvCxnSpPr>
        <p:spPr>
          <a:xfrm>
            <a:off x="4938825" y="3077750"/>
            <a:ext cx="3280800" cy="4200"/>
          </a:xfrm>
          <a:prstGeom prst="straightConnector1">
            <a:avLst/>
          </a:prstGeom>
          <a:noFill/>
          <a:ln w="38100" cap="flat" cmpd="sng">
            <a:solidFill>
              <a:schemeClr val="dk2"/>
            </a:solidFill>
            <a:prstDash val="solid"/>
            <a:round/>
            <a:headEnd type="none" w="med" len="med"/>
            <a:tailEnd type="none" w="med" len="med"/>
          </a:ln>
        </p:spPr>
      </p:cxnSp>
      <p:pic>
        <p:nvPicPr>
          <p:cNvPr id="10" name="Google Shape;100;p17">
            <a:extLst>
              <a:ext uri="{FF2B5EF4-FFF2-40B4-BE49-F238E27FC236}">
                <a16:creationId xmlns:a16="http://schemas.microsoft.com/office/drawing/2014/main" id="{9B08574A-9CA5-755E-4E15-E53686BDC1C0}"/>
              </a:ext>
            </a:extLst>
          </p:cNvPr>
          <p:cNvPicPr preferRelativeResize="0"/>
          <p:nvPr/>
        </p:nvPicPr>
        <p:blipFill>
          <a:blip r:embed="rId2">
            <a:alphaModFix/>
          </a:blip>
          <a:stretch>
            <a:fillRect/>
          </a:stretch>
        </p:blipFill>
        <p:spPr>
          <a:xfrm>
            <a:off x="876152" y="2253850"/>
            <a:ext cx="2207700" cy="373442"/>
          </a:xfrm>
          <a:prstGeom prst="rect">
            <a:avLst/>
          </a:prstGeom>
          <a:noFill/>
          <a:ln>
            <a:noFill/>
          </a:ln>
        </p:spPr>
      </p:pic>
      <p:pic>
        <p:nvPicPr>
          <p:cNvPr id="11" name="Google Shape;101;p17">
            <a:extLst>
              <a:ext uri="{FF2B5EF4-FFF2-40B4-BE49-F238E27FC236}">
                <a16:creationId xmlns:a16="http://schemas.microsoft.com/office/drawing/2014/main" id="{BA79BB09-8F12-D9A0-B9A5-1EE5F8E736E5}"/>
              </a:ext>
            </a:extLst>
          </p:cNvPr>
          <p:cNvPicPr preferRelativeResize="0"/>
          <p:nvPr/>
        </p:nvPicPr>
        <p:blipFill>
          <a:blip r:embed="rId3">
            <a:alphaModFix/>
          </a:blip>
          <a:stretch>
            <a:fillRect/>
          </a:stretch>
        </p:blipFill>
        <p:spPr>
          <a:xfrm>
            <a:off x="977425" y="4065975"/>
            <a:ext cx="1771650" cy="438150"/>
          </a:xfrm>
          <a:prstGeom prst="rect">
            <a:avLst/>
          </a:prstGeom>
          <a:noFill/>
          <a:ln>
            <a:noFill/>
          </a:ln>
        </p:spPr>
      </p:pic>
      <p:pic>
        <p:nvPicPr>
          <p:cNvPr id="12" name="Google Shape;102;p17">
            <a:extLst>
              <a:ext uri="{FF2B5EF4-FFF2-40B4-BE49-F238E27FC236}">
                <a16:creationId xmlns:a16="http://schemas.microsoft.com/office/drawing/2014/main" id="{F575D02E-EBB5-FB40-F3FD-DE8E3A956CB5}"/>
              </a:ext>
            </a:extLst>
          </p:cNvPr>
          <p:cNvPicPr preferRelativeResize="0"/>
          <p:nvPr/>
        </p:nvPicPr>
        <p:blipFill>
          <a:blip r:embed="rId4">
            <a:alphaModFix/>
          </a:blip>
          <a:stretch>
            <a:fillRect/>
          </a:stretch>
        </p:blipFill>
        <p:spPr>
          <a:xfrm>
            <a:off x="5332575" y="1959975"/>
            <a:ext cx="2419350" cy="876300"/>
          </a:xfrm>
          <a:prstGeom prst="rect">
            <a:avLst/>
          </a:prstGeom>
          <a:noFill/>
          <a:ln>
            <a:noFill/>
          </a:ln>
        </p:spPr>
      </p:pic>
      <p:pic>
        <p:nvPicPr>
          <p:cNvPr id="13" name="Google Shape;103;p17">
            <a:extLst>
              <a:ext uri="{FF2B5EF4-FFF2-40B4-BE49-F238E27FC236}">
                <a16:creationId xmlns:a16="http://schemas.microsoft.com/office/drawing/2014/main" id="{D2B37DC7-0182-19B9-7343-0C41DA5C1581}"/>
              </a:ext>
            </a:extLst>
          </p:cNvPr>
          <p:cNvPicPr preferRelativeResize="0"/>
          <p:nvPr/>
        </p:nvPicPr>
        <p:blipFill>
          <a:blip r:embed="rId5">
            <a:alphaModFix/>
          </a:blip>
          <a:stretch>
            <a:fillRect/>
          </a:stretch>
        </p:blipFill>
        <p:spPr>
          <a:xfrm>
            <a:off x="5721975" y="3835025"/>
            <a:ext cx="1714500" cy="676275"/>
          </a:xfrm>
          <a:prstGeom prst="rect">
            <a:avLst/>
          </a:prstGeom>
          <a:noFill/>
          <a:ln>
            <a:noFill/>
          </a:ln>
        </p:spPr>
      </p:pic>
    </p:spTree>
    <p:extLst>
      <p:ext uri="{BB962C8B-B14F-4D97-AF65-F5344CB8AC3E}">
        <p14:creationId xmlns:p14="http://schemas.microsoft.com/office/powerpoint/2010/main" val="1424130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8;p18">
            <a:extLst>
              <a:ext uri="{FF2B5EF4-FFF2-40B4-BE49-F238E27FC236}">
                <a16:creationId xmlns:a16="http://schemas.microsoft.com/office/drawing/2014/main" id="{77B19328-1770-E537-69C8-B37F4603347E}"/>
              </a:ext>
            </a:extLst>
          </p:cNvPr>
          <p:cNvSpPr txBox="1">
            <a:spLocks/>
          </p:cNvSpPr>
          <p:nvPr/>
        </p:nvSpPr>
        <p:spPr>
          <a:xfrm>
            <a:off x="311725" y="500925"/>
            <a:ext cx="3127500" cy="18291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a:solidFill>
                  <a:schemeClr val="bg1"/>
                </a:solidFill>
              </a:rPr>
              <a:t>Introducing 3D for better visualization !</a:t>
            </a:r>
          </a:p>
        </p:txBody>
      </p:sp>
      <p:sp>
        <p:nvSpPr>
          <p:cNvPr id="3" name="Google Shape;109;p18">
            <a:extLst>
              <a:ext uri="{FF2B5EF4-FFF2-40B4-BE49-F238E27FC236}">
                <a16:creationId xmlns:a16="http://schemas.microsoft.com/office/drawing/2014/main" id="{8DE77182-3A80-B926-83D7-C9B1A06A04A9}"/>
              </a:ext>
            </a:extLst>
          </p:cNvPr>
          <p:cNvSpPr txBox="1">
            <a:spLocks/>
          </p:cNvSpPr>
          <p:nvPr/>
        </p:nvSpPr>
        <p:spPr>
          <a:xfrm>
            <a:off x="132000" y="2390650"/>
            <a:ext cx="3425100" cy="8319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Font typeface="Arial" panose="020B0604020202020204" pitchFamily="34" charset="0"/>
              <a:buChar char="●"/>
            </a:pPr>
            <a:r>
              <a:rPr lang="en-US" sz="1400" b="1">
                <a:solidFill>
                  <a:schemeClr val="bg1"/>
                </a:solidFill>
              </a:rPr>
              <a:t>The third coordinate ‘z’ is given by </a:t>
            </a:r>
          </a:p>
          <a:p>
            <a:pPr marL="0" indent="0" algn="ctr">
              <a:spcBef>
                <a:spcPts val="1600"/>
              </a:spcBef>
              <a:spcAft>
                <a:spcPts val="1600"/>
              </a:spcAft>
              <a:buFont typeface="Arial" panose="020B0604020202020204" pitchFamily="34" charset="0"/>
              <a:buNone/>
            </a:pPr>
            <a:r>
              <a:rPr lang="en-US" sz="1400" b="1">
                <a:solidFill>
                  <a:schemeClr val="bg1"/>
                </a:solidFill>
              </a:rPr>
              <a:t>z = w.x + b</a:t>
            </a:r>
          </a:p>
        </p:txBody>
      </p:sp>
      <p:pic>
        <p:nvPicPr>
          <p:cNvPr id="4" name="Google Shape;110;p18">
            <a:extLst>
              <a:ext uri="{FF2B5EF4-FFF2-40B4-BE49-F238E27FC236}">
                <a16:creationId xmlns:a16="http://schemas.microsoft.com/office/drawing/2014/main" id="{324C5C05-E191-C154-7839-385F50FD1465}"/>
              </a:ext>
            </a:extLst>
          </p:cNvPr>
          <p:cNvPicPr preferRelativeResize="0"/>
          <p:nvPr/>
        </p:nvPicPr>
        <p:blipFill>
          <a:blip r:embed="rId2">
            <a:alphaModFix/>
          </a:blip>
          <a:stretch>
            <a:fillRect/>
          </a:stretch>
        </p:blipFill>
        <p:spPr>
          <a:xfrm>
            <a:off x="4097450" y="134549"/>
            <a:ext cx="4256100" cy="2353000"/>
          </a:xfrm>
          <a:prstGeom prst="rect">
            <a:avLst/>
          </a:prstGeom>
          <a:noFill/>
          <a:ln>
            <a:noFill/>
          </a:ln>
        </p:spPr>
      </p:pic>
      <p:pic>
        <p:nvPicPr>
          <p:cNvPr id="5" name="Google Shape;111;p18">
            <a:extLst>
              <a:ext uri="{FF2B5EF4-FFF2-40B4-BE49-F238E27FC236}">
                <a16:creationId xmlns:a16="http://schemas.microsoft.com/office/drawing/2014/main" id="{A793D331-D348-9681-18E8-623EEB1F55A2}"/>
              </a:ext>
            </a:extLst>
          </p:cNvPr>
          <p:cNvPicPr preferRelativeResize="0"/>
          <p:nvPr/>
        </p:nvPicPr>
        <p:blipFill>
          <a:blip r:embed="rId3">
            <a:alphaModFix/>
          </a:blip>
          <a:stretch>
            <a:fillRect/>
          </a:stretch>
        </p:blipFill>
        <p:spPr>
          <a:xfrm>
            <a:off x="4097450" y="2861224"/>
            <a:ext cx="4169324" cy="2031050"/>
          </a:xfrm>
          <a:prstGeom prst="rect">
            <a:avLst/>
          </a:prstGeom>
          <a:noFill/>
          <a:ln>
            <a:noFill/>
          </a:ln>
        </p:spPr>
      </p:pic>
      <p:cxnSp>
        <p:nvCxnSpPr>
          <p:cNvPr id="6" name="Google Shape;112;p18">
            <a:extLst>
              <a:ext uri="{FF2B5EF4-FFF2-40B4-BE49-F238E27FC236}">
                <a16:creationId xmlns:a16="http://schemas.microsoft.com/office/drawing/2014/main" id="{D597FADD-4D8E-672D-287E-1BF70F8862E0}"/>
              </a:ext>
            </a:extLst>
          </p:cNvPr>
          <p:cNvCxnSpPr>
            <a:stCxn id="4" idx="3"/>
            <a:endCxn id="5" idx="3"/>
          </p:cNvCxnSpPr>
          <p:nvPr/>
        </p:nvCxnSpPr>
        <p:spPr>
          <a:xfrm flipH="1">
            <a:off x="8266850" y="1311049"/>
            <a:ext cx="86700" cy="2565600"/>
          </a:xfrm>
          <a:prstGeom prst="curvedConnector3">
            <a:avLst>
              <a:gd name="adj1" fmla="val -274654"/>
            </a:avLst>
          </a:prstGeom>
          <a:noFill/>
          <a:ln w="38100" cap="flat" cmpd="sng">
            <a:solidFill>
              <a:schemeClr val="bg1"/>
            </a:solidFill>
            <a:prstDash val="solid"/>
            <a:round/>
            <a:headEnd type="none" w="med" len="med"/>
            <a:tailEnd type="triangle" w="med" len="med"/>
          </a:ln>
        </p:spPr>
      </p:cxnSp>
      <p:sp>
        <p:nvSpPr>
          <p:cNvPr id="7" name="Google Shape;113;p18">
            <a:extLst>
              <a:ext uri="{FF2B5EF4-FFF2-40B4-BE49-F238E27FC236}">
                <a16:creationId xmlns:a16="http://schemas.microsoft.com/office/drawing/2014/main" id="{CD200CAB-F0CA-C892-B76A-D8DB0B39A4C4}"/>
              </a:ext>
            </a:extLst>
          </p:cNvPr>
          <p:cNvSpPr txBox="1"/>
          <p:nvPr/>
        </p:nvSpPr>
        <p:spPr>
          <a:xfrm>
            <a:off x="409000" y="3804950"/>
            <a:ext cx="29622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bg1"/>
              </a:solidFill>
              <a:latin typeface="Roboto"/>
              <a:ea typeface="Roboto"/>
              <a:cs typeface="Roboto"/>
              <a:sym typeface="Roboto"/>
            </a:endParaRPr>
          </a:p>
        </p:txBody>
      </p:sp>
    </p:spTree>
    <p:extLst>
      <p:ext uri="{BB962C8B-B14F-4D97-AF65-F5344CB8AC3E}">
        <p14:creationId xmlns:p14="http://schemas.microsoft.com/office/powerpoint/2010/main" val="1800844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8;p19">
            <a:extLst>
              <a:ext uri="{FF2B5EF4-FFF2-40B4-BE49-F238E27FC236}">
                <a16:creationId xmlns:a16="http://schemas.microsoft.com/office/drawing/2014/main" id="{184A2B5B-94FE-F447-C48D-F2B0C4FBF3FE}"/>
              </a:ext>
            </a:extLst>
          </p:cNvPr>
          <p:cNvSpPr txBox="1">
            <a:spLocks/>
          </p:cNvSpPr>
          <p:nvPr/>
        </p:nvSpPr>
        <p:spPr>
          <a:xfrm>
            <a:off x="311300" y="500925"/>
            <a:ext cx="3704400" cy="20496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solidFill>
                  <a:schemeClr val="bg1"/>
                </a:solidFill>
              </a:rPr>
              <a:t>Why ‘1’ only in w.x+b=1?</a:t>
            </a:r>
          </a:p>
        </p:txBody>
      </p:sp>
      <p:pic>
        <p:nvPicPr>
          <p:cNvPr id="3" name="Google Shape;119;p19">
            <a:extLst>
              <a:ext uri="{FF2B5EF4-FFF2-40B4-BE49-F238E27FC236}">
                <a16:creationId xmlns:a16="http://schemas.microsoft.com/office/drawing/2014/main" id="{1653F3D8-87BA-190F-B309-A92411D9AAAE}"/>
              </a:ext>
            </a:extLst>
          </p:cNvPr>
          <p:cNvPicPr preferRelativeResize="0"/>
          <p:nvPr/>
        </p:nvPicPr>
        <p:blipFill>
          <a:blip r:embed="rId2">
            <a:alphaModFix/>
          </a:blip>
          <a:stretch>
            <a:fillRect/>
          </a:stretch>
        </p:blipFill>
        <p:spPr>
          <a:xfrm>
            <a:off x="5264800" y="152400"/>
            <a:ext cx="3200199" cy="4838701"/>
          </a:xfrm>
          <a:prstGeom prst="rect">
            <a:avLst/>
          </a:prstGeom>
          <a:noFill/>
          <a:ln>
            <a:noFill/>
          </a:ln>
        </p:spPr>
      </p:pic>
      <p:sp>
        <p:nvSpPr>
          <p:cNvPr id="4" name="Google Shape;120;p19">
            <a:extLst>
              <a:ext uri="{FF2B5EF4-FFF2-40B4-BE49-F238E27FC236}">
                <a16:creationId xmlns:a16="http://schemas.microsoft.com/office/drawing/2014/main" id="{8CB567E7-FF33-0E3D-1563-C7846751AEF6}"/>
              </a:ext>
            </a:extLst>
          </p:cNvPr>
          <p:cNvSpPr txBox="1">
            <a:spLocks/>
          </p:cNvSpPr>
          <p:nvPr/>
        </p:nvSpPr>
        <p:spPr>
          <a:xfrm>
            <a:off x="283275" y="1871925"/>
            <a:ext cx="3704400" cy="678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0200">
              <a:spcBef>
                <a:spcPts val="0"/>
              </a:spcBef>
              <a:buSzPts val="1600"/>
              <a:buFont typeface="Arial" panose="020B0604020202020204" pitchFamily="34" charset="0"/>
              <a:buChar char="●"/>
            </a:pPr>
            <a:r>
              <a:rPr lang="en-US">
                <a:solidFill>
                  <a:schemeClr val="bg1"/>
                </a:solidFill>
              </a:rPr>
              <a:t>Since we have selected ‘1’, plane has slope  </a:t>
            </a:r>
          </a:p>
          <a:p>
            <a:pPr marL="457200" indent="0">
              <a:spcBef>
                <a:spcPts val="0"/>
              </a:spcBef>
              <a:buFont typeface="Arial" panose="020B0604020202020204" pitchFamily="34" charset="0"/>
              <a:buNone/>
            </a:pPr>
            <a:endParaRPr lang="en-US">
              <a:solidFill>
                <a:schemeClr val="bg1"/>
              </a:solidFill>
            </a:endParaRPr>
          </a:p>
        </p:txBody>
      </p:sp>
      <p:pic>
        <p:nvPicPr>
          <p:cNvPr id="5" name="Google Shape;121;p19">
            <a:extLst>
              <a:ext uri="{FF2B5EF4-FFF2-40B4-BE49-F238E27FC236}">
                <a16:creationId xmlns:a16="http://schemas.microsoft.com/office/drawing/2014/main" id="{3F0FE16D-8F84-8642-0915-573027B9D5CE}"/>
              </a:ext>
            </a:extLst>
          </p:cNvPr>
          <p:cNvPicPr preferRelativeResize="0"/>
          <p:nvPr/>
        </p:nvPicPr>
        <p:blipFill>
          <a:blip r:embed="rId3">
            <a:alphaModFix/>
          </a:blip>
          <a:stretch>
            <a:fillRect/>
          </a:stretch>
        </p:blipFill>
        <p:spPr>
          <a:xfrm>
            <a:off x="2328350" y="2863025"/>
            <a:ext cx="1687350" cy="678600"/>
          </a:xfrm>
          <a:prstGeom prst="rect">
            <a:avLst/>
          </a:prstGeom>
          <a:solidFill>
            <a:schemeClr val="tx1"/>
          </a:solidFill>
          <a:ln>
            <a:noFill/>
          </a:ln>
        </p:spPr>
      </p:pic>
      <p:sp>
        <p:nvSpPr>
          <p:cNvPr id="6" name="Google Shape;122;p19">
            <a:extLst>
              <a:ext uri="{FF2B5EF4-FFF2-40B4-BE49-F238E27FC236}">
                <a16:creationId xmlns:a16="http://schemas.microsoft.com/office/drawing/2014/main" id="{1C829069-9FE3-01D4-24B6-DDC95CC1FF37}"/>
              </a:ext>
            </a:extLst>
          </p:cNvPr>
          <p:cNvSpPr txBox="1"/>
          <p:nvPr/>
        </p:nvSpPr>
        <p:spPr>
          <a:xfrm>
            <a:off x="255225" y="3854125"/>
            <a:ext cx="3760500" cy="855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2"/>
              </a:buClr>
              <a:buSzPts val="1400"/>
              <a:buFont typeface="Roboto"/>
              <a:buChar char="●"/>
            </a:pPr>
            <a:r>
              <a:rPr lang="en">
                <a:solidFill>
                  <a:schemeClr val="bg1"/>
                </a:solidFill>
                <a:latin typeface="Roboto"/>
                <a:ea typeface="Roboto"/>
                <a:cs typeface="Roboto"/>
                <a:sym typeface="Roboto"/>
              </a:rPr>
              <a:t>If we wish to change 1 to any other number, we can but the plane will also rotate along decision boundary</a:t>
            </a:r>
            <a:endParaRPr>
              <a:solidFill>
                <a:schemeClr val="bg1"/>
              </a:solidFill>
              <a:latin typeface="Roboto"/>
              <a:ea typeface="Roboto"/>
              <a:cs typeface="Roboto"/>
              <a:sym typeface="Roboto"/>
            </a:endParaRPr>
          </a:p>
        </p:txBody>
      </p:sp>
    </p:spTree>
    <p:extLst>
      <p:ext uri="{BB962C8B-B14F-4D97-AF65-F5344CB8AC3E}">
        <p14:creationId xmlns:p14="http://schemas.microsoft.com/office/powerpoint/2010/main" val="2432988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7;p20">
            <a:extLst>
              <a:ext uri="{FF2B5EF4-FFF2-40B4-BE49-F238E27FC236}">
                <a16:creationId xmlns:a16="http://schemas.microsoft.com/office/drawing/2014/main" id="{08768775-7E61-6310-365B-113E4613454C}"/>
              </a:ext>
            </a:extLst>
          </p:cNvPr>
          <p:cNvSpPr txBox="1">
            <a:spLocks/>
          </p:cNvSpPr>
          <p:nvPr/>
        </p:nvSpPr>
        <p:spPr>
          <a:xfrm>
            <a:off x="311725" y="500925"/>
            <a:ext cx="8520600" cy="623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solidFill>
                  <a:schemeClr val="bg1"/>
                </a:solidFill>
              </a:rPr>
              <a:t>Steps to find Street Width (Method 2) </a:t>
            </a:r>
          </a:p>
        </p:txBody>
      </p:sp>
      <p:pic>
        <p:nvPicPr>
          <p:cNvPr id="3" name="Google Shape;128;p20">
            <a:extLst>
              <a:ext uri="{FF2B5EF4-FFF2-40B4-BE49-F238E27FC236}">
                <a16:creationId xmlns:a16="http://schemas.microsoft.com/office/drawing/2014/main" id="{09A06CBD-662E-8A6F-B9E1-BD1506AFE0D9}"/>
              </a:ext>
            </a:extLst>
          </p:cNvPr>
          <p:cNvPicPr preferRelativeResize="0"/>
          <p:nvPr/>
        </p:nvPicPr>
        <p:blipFill>
          <a:blip r:embed="rId2">
            <a:alphaModFix/>
          </a:blip>
          <a:stretch>
            <a:fillRect/>
          </a:stretch>
        </p:blipFill>
        <p:spPr>
          <a:xfrm>
            <a:off x="1377763" y="1524163"/>
            <a:ext cx="1639925" cy="511750"/>
          </a:xfrm>
          <a:prstGeom prst="rect">
            <a:avLst/>
          </a:prstGeom>
          <a:noFill/>
          <a:ln>
            <a:noFill/>
          </a:ln>
        </p:spPr>
      </p:pic>
      <p:sp>
        <p:nvSpPr>
          <p:cNvPr id="4" name="Google Shape;129;p20">
            <a:extLst>
              <a:ext uri="{FF2B5EF4-FFF2-40B4-BE49-F238E27FC236}">
                <a16:creationId xmlns:a16="http://schemas.microsoft.com/office/drawing/2014/main" id="{C070F9F0-DF47-A3F1-FEC5-54BDEBE39474}"/>
              </a:ext>
            </a:extLst>
          </p:cNvPr>
          <p:cNvSpPr txBox="1"/>
          <p:nvPr/>
        </p:nvSpPr>
        <p:spPr>
          <a:xfrm>
            <a:off x="171625" y="2819725"/>
            <a:ext cx="805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2</a:t>
            </a:r>
            <a:endParaRPr sz="1700" b="1">
              <a:solidFill>
                <a:schemeClr val="bg1"/>
              </a:solidFill>
              <a:latin typeface="Roboto"/>
              <a:ea typeface="Roboto"/>
              <a:cs typeface="Roboto"/>
              <a:sym typeface="Roboto"/>
            </a:endParaRPr>
          </a:p>
        </p:txBody>
      </p:sp>
      <p:sp>
        <p:nvSpPr>
          <p:cNvPr id="5" name="Google Shape;130;p20">
            <a:extLst>
              <a:ext uri="{FF2B5EF4-FFF2-40B4-BE49-F238E27FC236}">
                <a16:creationId xmlns:a16="http://schemas.microsoft.com/office/drawing/2014/main" id="{7555298D-4F13-A37E-440C-16EBB201AB28}"/>
              </a:ext>
            </a:extLst>
          </p:cNvPr>
          <p:cNvSpPr txBox="1"/>
          <p:nvPr/>
        </p:nvSpPr>
        <p:spPr>
          <a:xfrm>
            <a:off x="171625" y="1501250"/>
            <a:ext cx="805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1</a:t>
            </a:r>
            <a:endParaRPr sz="1700" b="1">
              <a:solidFill>
                <a:schemeClr val="bg1"/>
              </a:solidFill>
              <a:latin typeface="Roboto"/>
              <a:ea typeface="Roboto"/>
              <a:cs typeface="Roboto"/>
              <a:sym typeface="Roboto"/>
            </a:endParaRPr>
          </a:p>
        </p:txBody>
      </p:sp>
      <p:sp>
        <p:nvSpPr>
          <p:cNvPr id="6" name="Google Shape;131;p20">
            <a:extLst>
              <a:ext uri="{FF2B5EF4-FFF2-40B4-BE49-F238E27FC236}">
                <a16:creationId xmlns:a16="http://schemas.microsoft.com/office/drawing/2014/main" id="{A4BBBF1B-AF37-54AF-1DC5-BCC89003F530}"/>
              </a:ext>
            </a:extLst>
          </p:cNvPr>
          <p:cNvSpPr txBox="1"/>
          <p:nvPr/>
        </p:nvSpPr>
        <p:spPr>
          <a:xfrm>
            <a:off x="171625" y="4138200"/>
            <a:ext cx="805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3</a:t>
            </a:r>
            <a:endParaRPr sz="1700" b="1">
              <a:solidFill>
                <a:schemeClr val="bg1"/>
              </a:solidFill>
              <a:latin typeface="Roboto"/>
              <a:ea typeface="Roboto"/>
              <a:cs typeface="Roboto"/>
              <a:sym typeface="Roboto"/>
            </a:endParaRPr>
          </a:p>
        </p:txBody>
      </p:sp>
      <p:pic>
        <p:nvPicPr>
          <p:cNvPr id="7" name="Google Shape;132;p20">
            <a:extLst>
              <a:ext uri="{FF2B5EF4-FFF2-40B4-BE49-F238E27FC236}">
                <a16:creationId xmlns:a16="http://schemas.microsoft.com/office/drawing/2014/main" id="{037FBA74-5542-4153-20FE-2E29CE94B82D}"/>
              </a:ext>
            </a:extLst>
          </p:cNvPr>
          <p:cNvPicPr preferRelativeResize="0"/>
          <p:nvPr/>
        </p:nvPicPr>
        <p:blipFill>
          <a:blip r:embed="rId3">
            <a:alphaModFix/>
          </a:blip>
          <a:stretch>
            <a:fillRect/>
          </a:stretch>
        </p:blipFill>
        <p:spPr>
          <a:xfrm>
            <a:off x="1088037" y="2553063"/>
            <a:ext cx="2150950" cy="1045100"/>
          </a:xfrm>
          <a:prstGeom prst="rect">
            <a:avLst/>
          </a:prstGeom>
          <a:noFill/>
          <a:ln>
            <a:noFill/>
          </a:ln>
        </p:spPr>
      </p:pic>
      <p:pic>
        <p:nvPicPr>
          <p:cNvPr id="8" name="Google Shape;133;p20">
            <a:extLst>
              <a:ext uri="{FF2B5EF4-FFF2-40B4-BE49-F238E27FC236}">
                <a16:creationId xmlns:a16="http://schemas.microsoft.com/office/drawing/2014/main" id="{967A04A4-708A-7172-7F36-E461B9C9A77E}"/>
              </a:ext>
            </a:extLst>
          </p:cNvPr>
          <p:cNvPicPr preferRelativeResize="0"/>
          <p:nvPr/>
        </p:nvPicPr>
        <p:blipFill>
          <a:blip r:embed="rId4">
            <a:alphaModFix/>
          </a:blip>
          <a:stretch>
            <a:fillRect/>
          </a:stretch>
        </p:blipFill>
        <p:spPr>
          <a:xfrm>
            <a:off x="1241875" y="4138200"/>
            <a:ext cx="2150950" cy="476625"/>
          </a:xfrm>
          <a:prstGeom prst="rect">
            <a:avLst/>
          </a:prstGeom>
          <a:noFill/>
          <a:ln>
            <a:noFill/>
          </a:ln>
        </p:spPr>
      </p:pic>
      <p:sp>
        <p:nvSpPr>
          <p:cNvPr id="9" name="Google Shape;134;p20">
            <a:extLst>
              <a:ext uri="{FF2B5EF4-FFF2-40B4-BE49-F238E27FC236}">
                <a16:creationId xmlns:a16="http://schemas.microsoft.com/office/drawing/2014/main" id="{092FDD34-CD16-235D-0285-781D3CAB5A34}"/>
              </a:ext>
            </a:extLst>
          </p:cNvPr>
          <p:cNvSpPr txBox="1"/>
          <p:nvPr/>
        </p:nvSpPr>
        <p:spPr>
          <a:xfrm>
            <a:off x="4735200" y="4138200"/>
            <a:ext cx="805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6</a:t>
            </a:r>
            <a:endParaRPr sz="1700" b="1">
              <a:solidFill>
                <a:schemeClr val="bg1"/>
              </a:solidFill>
              <a:latin typeface="Roboto"/>
              <a:ea typeface="Roboto"/>
              <a:cs typeface="Roboto"/>
              <a:sym typeface="Roboto"/>
            </a:endParaRPr>
          </a:p>
        </p:txBody>
      </p:sp>
      <p:sp>
        <p:nvSpPr>
          <p:cNvPr id="10" name="Google Shape;135;p20">
            <a:extLst>
              <a:ext uri="{FF2B5EF4-FFF2-40B4-BE49-F238E27FC236}">
                <a16:creationId xmlns:a16="http://schemas.microsoft.com/office/drawing/2014/main" id="{5F6C9D5C-DEA8-7AA1-6CA8-53A1401DAFDE}"/>
              </a:ext>
            </a:extLst>
          </p:cNvPr>
          <p:cNvSpPr txBox="1"/>
          <p:nvPr/>
        </p:nvSpPr>
        <p:spPr>
          <a:xfrm>
            <a:off x="4735200" y="2819725"/>
            <a:ext cx="805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5</a:t>
            </a:r>
            <a:endParaRPr sz="1700" b="1">
              <a:solidFill>
                <a:schemeClr val="bg1"/>
              </a:solidFill>
              <a:latin typeface="Roboto"/>
              <a:ea typeface="Roboto"/>
              <a:cs typeface="Roboto"/>
              <a:sym typeface="Roboto"/>
            </a:endParaRPr>
          </a:p>
        </p:txBody>
      </p:sp>
      <p:sp>
        <p:nvSpPr>
          <p:cNvPr id="11" name="Google Shape;136;p20">
            <a:extLst>
              <a:ext uri="{FF2B5EF4-FFF2-40B4-BE49-F238E27FC236}">
                <a16:creationId xmlns:a16="http://schemas.microsoft.com/office/drawing/2014/main" id="{E9527933-0ABD-582B-83B3-0D3B9C610E35}"/>
              </a:ext>
            </a:extLst>
          </p:cNvPr>
          <p:cNvSpPr txBox="1"/>
          <p:nvPr/>
        </p:nvSpPr>
        <p:spPr>
          <a:xfrm>
            <a:off x="4735200" y="1501250"/>
            <a:ext cx="805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4</a:t>
            </a:r>
            <a:endParaRPr sz="1700" b="1">
              <a:solidFill>
                <a:schemeClr val="bg1"/>
              </a:solidFill>
              <a:latin typeface="Roboto"/>
              <a:ea typeface="Roboto"/>
              <a:cs typeface="Roboto"/>
              <a:sym typeface="Roboto"/>
            </a:endParaRPr>
          </a:p>
        </p:txBody>
      </p:sp>
      <p:pic>
        <p:nvPicPr>
          <p:cNvPr id="12" name="Google Shape;137;p20">
            <a:extLst>
              <a:ext uri="{FF2B5EF4-FFF2-40B4-BE49-F238E27FC236}">
                <a16:creationId xmlns:a16="http://schemas.microsoft.com/office/drawing/2014/main" id="{2E63742E-BD6A-7CD3-FAF9-9304CB39C1B5}"/>
              </a:ext>
            </a:extLst>
          </p:cNvPr>
          <p:cNvPicPr preferRelativeResize="0"/>
          <p:nvPr/>
        </p:nvPicPr>
        <p:blipFill>
          <a:blip r:embed="rId5">
            <a:alphaModFix/>
          </a:blip>
          <a:stretch>
            <a:fillRect/>
          </a:stretch>
        </p:blipFill>
        <p:spPr>
          <a:xfrm>
            <a:off x="6211950" y="3978600"/>
            <a:ext cx="1454250" cy="831000"/>
          </a:xfrm>
          <a:prstGeom prst="rect">
            <a:avLst/>
          </a:prstGeom>
          <a:noFill/>
          <a:ln>
            <a:noFill/>
          </a:ln>
        </p:spPr>
      </p:pic>
      <p:pic>
        <p:nvPicPr>
          <p:cNvPr id="13" name="Google Shape;138;p20">
            <a:extLst>
              <a:ext uri="{FF2B5EF4-FFF2-40B4-BE49-F238E27FC236}">
                <a16:creationId xmlns:a16="http://schemas.microsoft.com/office/drawing/2014/main" id="{DA8DE94B-2BEE-76B3-39CE-ADE033E34B23}"/>
              </a:ext>
            </a:extLst>
          </p:cNvPr>
          <p:cNvPicPr preferRelativeResize="0"/>
          <p:nvPr/>
        </p:nvPicPr>
        <p:blipFill>
          <a:blip r:embed="rId6">
            <a:alphaModFix/>
          </a:blip>
          <a:stretch>
            <a:fillRect/>
          </a:stretch>
        </p:blipFill>
        <p:spPr>
          <a:xfrm>
            <a:off x="5949175" y="2636950"/>
            <a:ext cx="2305650" cy="979925"/>
          </a:xfrm>
          <a:prstGeom prst="rect">
            <a:avLst/>
          </a:prstGeom>
          <a:noFill/>
          <a:ln>
            <a:noFill/>
          </a:ln>
        </p:spPr>
      </p:pic>
      <p:pic>
        <p:nvPicPr>
          <p:cNvPr id="14" name="Google Shape;139;p20">
            <a:extLst>
              <a:ext uri="{FF2B5EF4-FFF2-40B4-BE49-F238E27FC236}">
                <a16:creationId xmlns:a16="http://schemas.microsoft.com/office/drawing/2014/main" id="{A2994861-A3B2-7322-4E9B-7D0965635CC2}"/>
              </a:ext>
            </a:extLst>
          </p:cNvPr>
          <p:cNvPicPr preferRelativeResize="0"/>
          <p:nvPr/>
        </p:nvPicPr>
        <p:blipFill>
          <a:blip r:embed="rId7">
            <a:alphaModFix/>
          </a:blip>
          <a:stretch>
            <a:fillRect/>
          </a:stretch>
        </p:blipFill>
        <p:spPr>
          <a:xfrm>
            <a:off x="5826200" y="1409388"/>
            <a:ext cx="2150950" cy="695517"/>
          </a:xfrm>
          <a:prstGeom prst="rect">
            <a:avLst/>
          </a:prstGeom>
          <a:noFill/>
          <a:ln>
            <a:noFill/>
          </a:ln>
        </p:spPr>
      </p:pic>
      <p:cxnSp>
        <p:nvCxnSpPr>
          <p:cNvPr id="15" name="Google Shape;140;p20">
            <a:extLst>
              <a:ext uri="{FF2B5EF4-FFF2-40B4-BE49-F238E27FC236}">
                <a16:creationId xmlns:a16="http://schemas.microsoft.com/office/drawing/2014/main" id="{9A13F85D-ABB9-884A-E959-F14DCC9463A3}"/>
              </a:ext>
            </a:extLst>
          </p:cNvPr>
          <p:cNvCxnSpPr/>
          <p:nvPr/>
        </p:nvCxnSpPr>
        <p:spPr>
          <a:xfrm>
            <a:off x="3980250" y="1653775"/>
            <a:ext cx="27900" cy="2873100"/>
          </a:xfrm>
          <a:prstGeom prst="straightConnector1">
            <a:avLst/>
          </a:prstGeom>
          <a:noFill/>
          <a:ln w="76200" cap="flat" cmpd="sng">
            <a:solidFill>
              <a:schemeClr val="dk2"/>
            </a:solidFill>
            <a:prstDash val="solid"/>
            <a:round/>
            <a:headEnd type="none" w="med" len="med"/>
            <a:tailEnd type="none" w="med" len="med"/>
          </a:ln>
        </p:spPr>
      </p:cxnSp>
      <p:cxnSp>
        <p:nvCxnSpPr>
          <p:cNvPr id="16" name="Google Shape;141;p20">
            <a:extLst>
              <a:ext uri="{FF2B5EF4-FFF2-40B4-BE49-F238E27FC236}">
                <a16:creationId xmlns:a16="http://schemas.microsoft.com/office/drawing/2014/main" id="{7D5B0602-81E9-3857-D731-4E9BA9A7238D}"/>
              </a:ext>
            </a:extLst>
          </p:cNvPr>
          <p:cNvCxnSpPr/>
          <p:nvPr/>
        </p:nvCxnSpPr>
        <p:spPr>
          <a:xfrm rot="10800000" flipH="1">
            <a:off x="630675" y="2270250"/>
            <a:ext cx="2214600" cy="28200"/>
          </a:xfrm>
          <a:prstGeom prst="straightConnector1">
            <a:avLst/>
          </a:prstGeom>
          <a:noFill/>
          <a:ln w="38100" cap="flat" cmpd="sng">
            <a:solidFill>
              <a:schemeClr val="dk2"/>
            </a:solidFill>
            <a:prstDash val="solid"/>
            <a:round/>
            <a:headEnd type="none" w="med" len="med"/>
            <a:tailEnd type="none" w="med" len="med"/>
          </a:ln>
        </p:spPr>
      </p:cxnSp>
      <p:cxnSp>
        <p:nvCxnSpPr>
          <p:cNvPr id="17" name="Google Shape;142;p20">
            <a:extLst>
              <a:ext uri="{FF2B5EF4-FFF2-40B4-BE49-F238E27FC236}">
                <a16:creationId xmlns:a16="http://schemas.microsoft.com/office/drawing/2014/main" id="{6AB06A89-F625-10D8-9CB2-181B39D1BB94}"/>
              </a:ext>
            </a:extLst>
          </p:cNvPr>
          <p:cNvCxnSpPr/>
          <p:nvPr/>
        </p:nvCxnSpPr>
        <p:spPr>
          <a:xfrm rot="10800000" flipH="1">
            <a:off x="630675" y="3854075"/>
            <a:ext cx="2214600" cy="28200"/>
          </a:xfrm>
          <a:prstGeom prst="straightConnector1">
            <a:avLst/>
          </a:prstGeom>
          <a:noFill/>
          <a:ln w="38100" cap="flat" cmpd="sng">
            <a:solidFill>
              <a:schemeClr val="dk2"/>
            </a:solidFill>
            <a:prstDash val="solid"/>
            <a:round/>
            <a:headEnd type="none" w="med" len="med"/>
            <a:tailEnd type="none" w="med" len="med"/>
          </a:ln>
        </p:spPr>
      </p:cxnSp>
      <p:cxnSp>
        <p:nvCxnSpPr>
          <p:cNvPr id="18" name="Google Shape;143;p20">
            <a:extLst>
              <a:ext uri="{FF2B5EF4-FFF2-40B4-BE49-F238E27FC236}">
                <a16:creationId xmlns:a16="http://schemas.microsoft.com/office/drawing/2014/main" id="{9A1941C7-F998-58E2-3746-673EE302F7A7}"/>
              </a:ext>
            </a:extLst>
          </p:cNvPr>
          <p:cNvCxnSpPr/>
          <p:nvPr/>
        </p:nvCxnSpPr>
        <p:spPr>
          <a:xfrm rot="10800000" flipH="1">
            <a:off x="5320400" y="3863438"/>
            <a:ext cx="2214600" cy="28200"/>
          </a:xfrm>
          <a:prstGeom prst="straightConnector1">
            <a:avLst/>
          </a:prstGeom>
          <a:noFill/>
          <a:ln w="38100" cap="flat" cmpd="sng">
            <a:solidFill>
              <a:schemeClr val="dk2"/>
            </a:solidFill>
            <a:prstDash val="solid"/>
            <a:round/>
            <a:headEnd type="none" w="med" len="med"/>
            <a:tailEnd type="none" w="med" len="med"/>
          </a:ln>
        </p:spPr>
      </p:cxnSp>
      <p:cxnSp>
        <p:nvCxnSpPr>
          <p:cNvPr id="19" name="Google Shape;144;p20">
            <a:extLst>
              <a:ext uri="{FF2B5EF4-FFF2-40B4-BE49-F238E27FC236}">
                <a16:creationId xmlns:a16="http://schemas.microsoft.com/office/drawing/2014/main" id="{88811559-F114-5388-739B-C8C27FC96EFF}"/>
              </a:ext>
            </a:extLst>
          </p:cNvPr>
          <p:cNvCxnSpPr/>
          <p:nvPr/>
        </p:nvCxnSpPr>
        <p:spPr>
          <a:xfrm rot="10800000" flipH="1">
            <a:off x="5320400" y="2310900"/>
            <a:ext cx="2214600" cy="28200"/>
          </a:xfrm>
          <a:prstGeom prst="straightConnector1">
            <a:avLst/>
          </a:prstGeom>
          <a:noFill/>
          <a:ln w="381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90596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9;p21">
            <a:extLst>
              <a:ext uri="{FF2B5EF4-FFF2-40B4-BE49-F238E27FC236}">
                <a16:creationId xmlns:a16="http://schemas.microsoft.com/office/drawing/2014/main" id="{2F61F76C-A0EE-5562-35A5-0CD2215BD086}"/>
              </a:ext>
            </a:extLst>
          </p:cNvPr>
          <p:cNvSpPr txBox="1"/>
          <p:nvPr/>
        </p:nvSpPr>
        <p:spPr>
          <a:xfrm>
            <a:off x="443780" y="1856975"/>
            <a:ext cx="29121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1: Lagrange’s Multiplier by Definition</a:t>
            </a:r>
            <a:endParaRPr sz="1700" b="1">
              <a:solidFill>
                <a:schemeClr val="bg1"/>
              </a:solidFill>
              <a:latin typeface="Roboto"/>
              <a:ea typeface="Roboto"/>
              <a:cs typeface="Roboto"/>
              <a:sym typeface="Roboto"/>
            </a:endParaRPr>
          </a:p>
        </p:txBody>
      </p:sp>
      <p:sp>
        <p:nvSpPr>
          <p:cNvPr id="3" name="Google Shape;150;p21">
            <a:extLst>
              <a:ext uri="{FF2B5EF4-FFF2-40B4-BE49-F238E27FC236}">
                <a16:creationId xmlns:a16="http://schemas.microsoft.com/office/drawing/2014/main" id="{6BEAF1CC-70C1-18DD-0AD8-7390728342AC}"/>
              </a:ext>
            </a:extLst>
          </p:cNvPr>
          <p:cNvSpPr txBox="1"/>
          <p:nvPr/>
        </p:nvSpPr>
        <p:spPr>
          <a:xfrm>
            <a:off x="303705" y="3675950"/>
            <a:ext cx="3280800" cy="6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2: Differentiating wrt ‘w’</a:t>
            </a:r>
            <a:endParaRPr sz="1700" b="1">
              <a:solidFill>
                <a:schemeClr val="bg1"/>
              </a:solidFill>
              <a:latin typeface="Roboto"/>
              <a:ea typeface="Roboto"/>
              <a:cs typeface="Roboto"/>
              <a:sym typeface="Roboto"/>
            </a:endParaRPr>
          </a:p>
        </p:txBody>
      </p:sp>
      <p:sp>
        <p:nvSpPr>
          <p:cNvPr id="4" name="Google Shape;151;p21">
            <a:extLst>
              <a:ext uri="{FF2B5EF4-FFF2-40B4-BE49-F238E27FC236}">
                <a16:creationId xmlns:a16="http://schemas.microsoft.com/office/drawing/2014/main" id="{FC245190-DE36-E76C-ED6F-B3EE05E0F448}"/>
              </a:ext>
            </a:extLst>
          </p:cNvPr>
          <p:cNvSpPr txBox="1"/>
          <p:nvPr/>
        </p:nvSpPr>
        <p:spPr>
          <a:xfrm>
            <a:off x="4575855" y="2946275"/>
            <a:ext cx="37197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4: Differentiating wrt ‘b’</a:t>
            </a:r>
            <a:endParaRPr sz="1700" b="1">
              <a:solidFill>
                <a:schemeClr val="bg1"/>
              </a:solidFill>
              <a:latin typeface="Roboto"/>
              <a:ea typeface="Roboto"/>
              <a:cs typeface="Roboto"/>
              <a:sym typeface="Roboto"/>
            </a:endParaRPr>
          </a:p>
        </p:txBody>
      </p:sp>
      <p:sp>
        <p:nvSpPr>
          <p:cNvPr id="5" name="Google Shape;152;p21">
            <a:extLst>
              <a:ext uri="{FF2B5EF4-FFF2-40B4-BE49-F238E27FC236}">
                <a16:creationId xmlns:a16="http://schemas.microsoft.com/office/drawing/2014/main" id="{BE464D53-C231-6853-131C-60B0A9B32FC7}"/>
              </a:ext>
            </a:extLst>
          </p:cNvPr>
          <p:cNvSpPr txBox="1"/>
          <p:nvPr/>
        </p:nvSpPr>
        <p:spPr>
          <a:xfrm>
            <a:off x="4575855" y="1754900"/>
            <a:ext cx="39405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3: Equation for ‘w’</a:t>
            </a:r>
            <a:endParaRPr sz="1700" b="1">
              <a:solidFill>
                <a:schemeClr val="bg1"/>
              </a:solidFill>
              <a:latin typeface="Roboto"/>
              <a:ea typeface="Roboto"/>
              <a:cs typeface="Roboto"/>
              <a:sym typeface="Roboto"/>
            </a:endParaRPr>
          </a:p>
        </p:txBody>
      </p:sp>
      <p:cxnSp>
        <p:nvCxnSpPr>
          <p:cNvPr id="6" name="Google Shape;153;p21">
            <a:extLst>
              <a:ext uri="{FF2B5EF4-FFF2-40B4-BE49-F238E27FC236}">
                <a16:creationId xmlns:a16="http://schemas.microsoft.com/office/drawing/2014/main" id="{B52AD1A8-F6B3-F4F5-6601-C607E3B7E900}"/>
              </a:ext>
            </a:extLst>
          </p:cNvPr>
          <p:cNvCxnSpPr/>
          <p:nvPr/>
        </p:nvCxnSpPr>
        <p:spPr>
          <a:xfrm>
            <a:off x="4112330" y="1856975"/>
            <a:ext cx="27900" cy="3195300"/>
          </a:xfrm>
          <a:prstGeom prst="straightConnector1">
            <a:avLst/>
          </a:prstGeom>
          <a:noFill/>
          <a:ln w="76200" cap="flat" cmpd="sng">
            <a:solidFill>
              <a:schemeClr val="dk2"/>
            </a:solidFill>
            <a:prstDash val="solid"/>
            <a:round/>
            <a:headEnd type="none" w="med" len="med"/>
            <a:tailEnd type="none" w="med" len="med"/>
          </a:ln>
        </p:spPr>
      </p:cxnSp>
      <p:cxnSp>
        <p:nvCxnSpPr>
          <p:cNvPr id="7" name="Google Shape;154;p21">
            <a:extLst>
              <a:ext uri="{FF2B5EF4-FFF2-40B4-BE49-F238E27FC236}">
                <a16:creationId xmlns:a16="http://schemas.microsoft.com/office/drawing/2014/main" id="{55BCD135-AE6C-97B7-F53C-9B8F79E2E035}"/>
              </a:ext>
            </a:extLst>
          </p:cNvPr>
          <p:cNvCxnSpPr/>
          <p:nvPr/>
        </p:nvCxnSpPr>
        <p:spPr>
          <a:xfrm>
            <a:off x="688105" y="3442238"/>
            <a:ext cx="2988600" cy="8700"/>
          </a:xfrm>
          <a:prstGeom prst="straightConnector1">
            <a:avLst/>
          </a:prstGeom>
          <a:noFill/>
          <a:ln w="38100" cap="flat" cmpd="sng">
            <a:solidFill>
              <a:schemeClr val="dk2"/>
            </a:solidFill>
            <a:prstDash val="solid"/>
            <a:round/>
            <a:headEnd type="none" w="med" len="med"/>
            <a:tailEnd type="none" w="med" len="med"/>
          </a:ln>
        </p:spPr>
      </p:cxnSp>
      <p:cxnSp>
        <p:nvCxnSpPr>
          <p:cNvPr id="8" name="Google Shape;155;p21">
            <a:extLst>
              <a:ext uri="{FF2B5EF4-FFF2-40B4-BE49-F238E27FC236}">
                <a16:creationId xmlns:a16="http://schemas.microsoft.com/office/drawing/2014/main" id="{1EEC9996-ECFF-0616-CB48-0101D29DFD02}"/>
              </a:ext>
            </a:extLst>
          </p:cNvPr>
          <p:cNvCxnSpPr/>
          <p:nvPr/>
        </p:nvCxnSpPr>
        <p:spPr>
          <a:xfrm>
            <a:off x="4632318" y="2869338"/>
            <a:ext cx="3280800" cy="4200"/>
          </a:xfrm>
          <a:prstGeom prst="straightConnector1">
            <a:avLst/>
          </a:prstGeom>
          <a:noFill/>
          <a:ln w="38100" cap="flat" cmpd="sng">
            <a:solidFill>
              <a:schemeClr val="dk2"/>
            </a:solidFill>
            <a:prstDash val="solid"/>
            <a:round/>
            <a:headEnd type="none" w="med" len="med"/>
            <a:tailEnd type="none" w="med" len="med"/>
          </a:ln>
        </p:spPr>
      </p:cxnSp>
      <p:sp>
        <p:nvSpPr>
          <p:cNvPr id="9" name="Google Shape;156;p21">
            <a:extLst>
              <a:ext uri="{FF2B5EF4-FFF2-40B4-BE49-F238E27FC236}">
                <a16:creationId xmlns:a16="http://schemas.microsoft.com/office/drawing/2014/main" id="{FB70DED6-1BE4-6B0F-E54C-5A4B1112C732}"/>
              </a:ext>
            </a:extLst>
          </p:cNvPr>
          <p:cNvSpPr txBox="1">
            <a:spLocks/>
          </p:cNvSpPr>
          <p:nvPr/>
        </p:nvSpPr>
        <p:spPr>
          <a:xfrm>
            <a:off x="311700" y="162850"/>
            <a:ext cx="11880300" cy="979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bg1"/>
                </a:solidFill>
              </a:rPr>
              <a:t>Minimizing Street Width </a:t>
            </a:r>
          </a:p>
          <a:p>
            <a:pPr>
              <a:spcBef>
                <a:spcPts val="0"/>
              </a:spcBef>
            </a:pPr>
            <a:r>
              <a:rPr lang="en-US" dirty="0">
                <a:solidFill>
                  <a:schemeClr val="bg1"/>
                </a:solidFill>
              </a:rPr>
              <a:t>                                 (Using Lagrange’s Multipliers)</a:t>
            </a:r>
          </a:p>
        </p:txBody>
      </p:sp>
      <p:pic>
        <p:nvPicPr>
          <p:cNvPr id="10" name="Google Shape;157;p21">
            <a:extLst>
              <a:ext uri="{FF2B5EF4-FFF2-40B4-BE49-F238E27FC236}">
                <a16:creationId xmlns:a16="http://schemas.microsoft.com/office/drawing/2014/main" id="{58BB1F7A-5443-A902-ADCC-B0171051B0D1}"/>
              </a:ext>
            </a:extLst>
          </p:cNvPr>
          <p:cNvPicPr preferRelativeResize="0"/>
          <p:nvPr/>
        </p:nvPicPr>
        <p:blipFill>
          <a:blip r:embed="rId2">
            <a:alphaModFix/>
          </a:blip>
          <a:stretch>
            <a:fillRect/>
          </a:stretch>
        </p:blipFill>
        <p:spPr>
          <a:xfrm>
            <a:off x="734430" y="4239100"/>
            <a:ext cx="2419350" cy="728410"/>
          </a:xfrm>
          <a:prstGeom prst="rect">
            <a:avLst/>
          </a:prstGeom>
          <a:noFill/>
          <a:ln>
            <a:noFill/>
          </a:ln>
        </p:spPr>
      </p:pic>
      <p:pic>
        <p:nvPicPr>
          <p:cNvPr id="11" name="Google Shape;158;p21">
            <a:extLst>
              <a:ext uri="{FF2B5EF4-FFF2-40B4-BE49-F238E27FC236}">
                <a16:creationId xmlns:a16="http://schemas.microsoft.com/office/drawing/2014/main" id="{E6162297-6C05-EAF9-068F-CDA851417370}"/>
              </a:ext>
            </a:extLst>
          </p:cNvPr>
          <p:cNvPicPr preferRelativeResize="0"/>
          <p:nvPr/>
        </p:nvPicPr>
        <p:blipFill>
          <a:blip r:embed="rId3">
            <a:alphaModFix/>
          </a:blip>
          <a:stretch>
            <a:fillRect/>
          </a:stretch>
        </p:blipFill>
        <p:spPr>
          <a:xfrm>
            <a:off x="132080" y="2501721"/>
            <a:ext cx="3827850" cy="819470"/>
          </a:xfrm>
          <a:prstGeom prst="rect">
            <a:avLst/>
          </a:prstGeom>
          <a:noFill/>
          <a:ln>
            <a:noFill/>
          </a:ln>
        </p:spPr>
      </p:pic>
      <p:pic>
        <p:nvPicPr>
          <p:cNvPr id="12" name="Google Shape;159;p21">
            <a:extLst>
              <a:ext uri="{FF2B5EF4-FFF2-40B4-BE49-F238E27FC236}">
                <a16:creationId xmlns:a16="http://schemas.microsoft.com/office/drawing/2014/main" id="{AA66928F-478F-88E6-44F4-BAB9E570187E}"/>
              </a:ext>
            </a:extLst>
          </p:cNvPr>
          <p:cNvPicPr preferRelativeResize="0"/>
          <p:nvPr/>
        </p:nvPicPr>
        <p:blipFill>
          <a:blip r:embed="rId4">
            <a:alphaModFix/>
          </a:blip>
          <a:stretch>
            <a:fillRect/>
          </a:stretch>
        </p:blipFill>
        <p:spPr>
          <a:xfrm>
            <a:off x="5259780" y="2215373"/>
            <a:ext cx="2025882" cy="441737"/>
          </a:xfrm>
          <a:prstGeom prst="rect">
            <a:avLst/>
          </a:prstGeom>
          <a:noFill/>
          <a:ln>
            <a:noFill/>
          </a:ln>
        </p:spPr>
      </p:pic>
      <p:pic>
        <p:nvPicPr>
          <p:cNvPr id="13" name="Google Shape;160;p21">
            <a:extLst>
              <a:ext uri="{FF2B5EF4-FFF2-40B4-BE49-F238E27FC236}">
                <a16:creationId xmlns:a16="http://schemas.microsoft.com/office/drawing/2014/main" id="{1EC51129-6DB5-8E45-2801-225B4F8AB066}"/>
              </a:ext>
            </a:extLst>
          </p:cNvPr>
          <p:cNvPicPr preferRelativeResize="0"/>
          <p:nvPr/>
        </p:nvPicPr>
        <p:blipFill>
          <a:blip r:embed="rId5">
            <a:alphaModFix/>
          </a:blip>
          <a:stretch>
            <a:fillRect/>
          </a:stretch>
        </p:blipFill>
        <p:spPr>
          <a:xfrm>
            <a:off x="5259780" y="4593692"/>
            <a:ext cx="1507050" cy="536408"/>
          </a:xfrm>
          <a:prstGeom prst="rect">
            <a:avLst/>
          </a:prstGeom>
          <a:noFill/>
          <a:ln>
            <a:noFill/>
          </a:ln>
        </p:spPr>
      </p:pic>
      <p:pic>
        <p:nvPicPr>
          <p:cNvPr id="14" name="Google Shape;161;p21">
            <a:extLst>
              <a:ext uri="{FF2B5EF4-FFF2-40B4-BE49-F238E27FC236}">
                <a16:creationId xmlns:a16="http://schemas.microsoft.com/office/drawing/2014/main" id="{480A056A-E0B8-526B-F8A2-60910ABF4C2C}"/>
              </a:ext>
            </a:extLst>
          </p:cNvPr>
          <p:cNvPicPr preferRelativeResize="0"/>
          <p:nvPr/>
        </p:nvPicPr>
        <p:blipFill>
          <a:blip r:embed="rId6">
            <a:alphaModFix/>
          </a:blip>
          <a:stretch>
            <a:fillRect/>
          </a:stretch>
        </p:blipFill>
        <p:spPr>
          <a:xfrm>
            <a:off x="5388555" y="3369425"/>
            <a:ext cx="1507043" cy="728400"/>
          </a:xfrm>
          <a:prstGeom prst="rect">
            <a:avLst/>
          </a:prstGeom>
          <a:noFill/>
          <a:ln>
            <a:noFill/>
          </a:ln>
        </p:spPr>
      </p:pic>
      <p:cxnSp>
        <p:nvCxnSpPr>
          <p:cNvPr id="15" name="Google Shape;162;p21">
            <a:extLst>
              <a:ext uri="{FF2B5EF4-FFF2-40B4-BE49-F238E27FC236}">
                <a16:creationId xmlns:a16="http://schemas.microsoft.com/office/drawing/2014/main" id="{AA76E2EB-1200-9C25-A40D-408416C468DA}"/>
              </a:ext>
            </a:extLst>
          </p:cNvPr>
          <p:cNvCxnSpPr/>
          <p:nvPr/>
        </p:nvCxnSpPr>
        <p:spPr>
          <a:xfrm>
            <a:off x="4668043" y="4137638"/>
            <a:ext cx="3280800" cy="4200"/>
          </a:xfrm>
          <a:prstGeom prst="straightConnector1">
            <a:avLst/>
          </a:prstGeom>
          <a:noFill/>
          <a:ln w="38100" cap="flat" cmpd="sng">
            <a:solidFill>
              <a:schemeClr val="dk2"/>
            </a:solidFill>
            <a:prstDash val="solid"/>
            <a:round/>
            <a:headEnd type="none" w="med" len="med"/>
            <a:tailEnd type="none" w="med" len="med"/>
          </a:ln>
        </p:spPr>
      </p:cxnSp>
      <p:sp>
        <p:nvSpPr>
          <p:cNvPr id="16" name="Google Shape;163;p21">
            <a:extLst>
              <a:ext uri="{FF2B5EF4-FFF2-40B4-BE49-F238E27FC236}">
                <a16:creationId xmlns:a16="http://schemas.microsoft.com/office/drawing/2014/main" id="{02ADF67E-DD90-B231-BFE6-E39980F8823B}"/>
              </a:ext>
            </a:extLst>
          </p:cNvPr>
          <p:cNvSpPr txBox="1"/>
          <p:nvPr/>
        </p:nvSpPr>
        <p:spPr>
          <a:xfrm>
            <a:off x="4575855" y="4181675"/>
            <a:ext cx="39405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5: Result of partial differentiation</a:t>
            </a:r>
            <a:endParaRPr sz="1700" b="1">
              <a:solidFill>
                <a:schemeClr val="bg1"/>
              </a:solidFill>
              <a:latin typeface="Roboto"/>
              <a:ea typeface="Roboto"/>
              <a:cs typeface="Roboto"/>
              <a:sym typeface="Roboto"/>
            </a:endParaRPr>
          </a:p>
        </p:txBody>
      </p:sp>
    </p:spTree>
    <p:extLst>
      <p:ext uri="{BB962C8B-B14F-4D97-AF65-F5344CB8AC3E}">
        <p14:creationId xmlns:p14="http://schemas.microsoft.com/office/powerpoint/2010/main" val="232159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8;p22">
            <a:extLst>
              <a:ext uri="{FF2B5EF4-FFF2-40B4-BE49-F238E27FC236}">
                <a16:creationId xmlns:a16="http://schemas.microsoft.com/office/drawing/2014/main" id="{95C4290D-045B-3140-6577-A6842EF78E45}"/>
              </a:ext>
            </a:extLst>
          </p:cNvPr>
          <p:cNvSpPr txBox="1"/>
          <p:nvPr/>
        </p:nvSpPr>
        <p:spPr>
          <a:xfrm>
            <a:off x="171625" y="1501250"/>
            <a:ext cx="41169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6: Substituting the values obtained</a:t>
            </a:r>
            <a:endParaRPr sz="1700" b="1">
              <a:solidFill>
                <a:schemeClr val="bg1"/>
              </a:solidFill>
              <a:latin typeface="Roboto"/>
              <a:ea typeface="Roboto"/>
              <a:cs typeface="Roboto"/>
              <a:sym typeface="Roboto"/>
            </a:endParaRPr>
          </a:p>
        </p:txBody>
      </p:sp>
      <p:sp>
        <p:nvSpPr>
          <p:cNvPr id="3" name="Google Shape;169;p22">
            <a:extLst>
              <a:ext uri="{FF2B5EF4-FFF2-40B4-BE49-F238E27FC236}">
                <a16:creationId xmlns:a16="http://schemas.microsoft.com/office/drawing/2014/main" id="{247E47ED-684D-C599-1DC0-E1ACC56EF29C}"/>
              </a:ext>
            </a:extLst>
          </p:cNvPr>
          <p:cNvSpPr txBox="1"/>
          <p:nvPr/>
        </p:nvSpPr>
        <p:spPr>
          <a:xfrm>
            <a:off x="171625" y="3332600"/>
            <a:ext cx="26175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bg1"/>
                </a:solidFill>
                <a:latin typeface="Roboto"/>
                <a:ea typeface="Roboto"/>
                <a:cs typeface="Roboto"/>
                <a:sym typeface="Roboto"/>
              </a:rPr>
              <a:t>Step 7: Final expression</a:t>
            </a:r>
            <a:endParaRPr sz="1700" b="1">
              <a:solidFill>
                <a:schemeClr val="bg1"/>
              </a:solidFill>
              <a:latin typeface="Roboto"/>
              <a:ea typeface="Roboto"/>
              <a:cs typeface="Roboto"/>
              <a:sym typeface="Roboto"/>
            </a:endParaRPr>
          </a:p>
        </p:txBody>
      </p:sp>
      <p:cxnSp>
        <p:nvCxnSpPr>
          <p:cNvPr id="4" name="Google Shape;170;p22">
            <a:extLst>
              <a:ext uri="{FF2B5EF4-FFF2-40B4-BE49-F238E27FC236}">
                <a16:creationId xmlns:a16="http://schemas.microsoft.com/office/drawing/2014/main" id="{C36435F6-78B2-A979-DC80-220313D24D74}"/>
              </a:ext>
            </a:extLst>
          </p:cNvPr>
          <p:cNvCxnSpPr/>
          <p:nvPr/>
        </p:nvCxnSpPr>
        <p:spPr>
          <a:xfrm>
            <a:off x="2175088" y="2988450"/>
            <a:ext cx="4155300" cy="20700"/>
          </a:xfrm>
          <a:prstGeom prst="straightConnector1">
            <a:avLst/>
          </a:prstGeom>
          <a:noFill/>
          <a:ln w="38100" cap="flat" cmpd="sng">
            <a:solidFill>
              <a:schemeClr val="dk2"/>
            </a:solidFill>
            <a:prstDash val="solid"/>
            <a:round/>
            <a:headEnd type="none" w="med" len="med"/>
            <a:tailEnd type="none" w="med" len="med"/>
          </a:ln>
        </p:spPr>
      </p:cxnSp>
      <p:sp>
        <p:nvSpPr>
          <p:cNvPr id="5" name="Google Shape;171;p22">
            <a:extLst>
              <a:ext uri="{FF2B5EF4-FFF2-40B4-BE49-F238E27FC236}">
                <a16:creationId xmlns:a16="http://schemas.microsoft.com/office/drawing/2014/main" id="{3485C803-E1A2-B9A4-CD2B-91444FE83F9C}"/>
              </a:ext>
            </a:extLst>
          </p:cNvPr>
          <p:cNvSpPr txBox="1">
            <a:spLocks/>
          </p:cNvSpPr>
          <p:nvPr/>
        </p:nvSpPr>
        <p:spPr>
          <a:xfrm>
            <a:off x="311700" y="162850"/>
            <a:ext cx="11555180" cy="979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bg1"/>
                </a:solidFill>
              </a:rPr>
              <a:t>Minimizing Street Width </a:t>
            </a:r>
          </a:p>
          <a:p>
            <a:pPr>
              <a:spcBef>
                <a:spcPts val="0"/>
              </a:spcBef>
            </a:pPr>
            <a:r>
              <a:rPr lang="en-US" dirty="0">
                <a:solidFill>
                  <a:schemeClr val="bg1"/>
                </a:solidFill>
              </a:rPr>
              <a:t>                                 (Using Lagrange’s Multipliers)</a:t>
            </a:r>
          </a:p>
        </p:txBody>
      </p:sp>
      <p:pic>
        <p:nvPicPr>
          <p:cNvPr id="6" name="Google Shape;172;p22">
            <a:extLst>
              <a:ext uri="{FF2B5EF4-FFF2-40B4-BE49-F238E27FC236}">
                <a16:creationId xmlns:a16="http://schemas.microsoft.com/office/drawing/2014/main" id="{A81917F8-74E5-2F35-12DD-83DE2AFA3AC9}"/>
              </a:ext>
            </a:extLst>
          </p:cNvPr>
          <p:cNvPicPr preferRelativeResize="0"/>
          <p:nvPr/>
        </p:nvPicPr>
        <p:blipFill>
          <a:blip r:embed="rId2">
            <a:alphaModFix/>
          </a:blip>
          <a:stretch>
            <a:fillRect/>
          </a:stretch>
        </p:blipFill>
        <p:spPr>
          <a:xfrm>
            <a:off x="1913375" y="3844390"/>
            <a:ext cx="4902980" cy="676275"/>
          </a:xfrm>
          <a:prstGeom prst="rect">
            <a:avLst/>
          </a:prstGeom>
          <a:noFill/>
          <a:ln>
            <a:noFill/>
          </a:ln>
        </p:spPr>
      </p:pic>
      <p:pic>
        <p:nvPicPr>
          <p:cNvPr id="7" name="Google Shape;173;p22">
            <a:extLst>
              <a:ext uri="{FF2B5EF4-FFF2-40B4-BE49-F238E27FC236}">
                <a16:creationId xmlns:a16="http://schemas.microsoft.com/office/drawing/2014/main" id="{DC47908C-F8EB-C3EC-0272-9EFD581E9721}"/>
              </a:ext>
            </a:extLst>
          </p:cNvPr>
          <p:cNvPicPr preferRelativeResize="0"/>
          <p:nvPr/>
        </p:nvPicPr>
        <p:blipFill>
          <a:blip r:embed="rId3">
            <a:alphaModFix/>
          </a:blip>
          <a:stretch>
            <a:fillRect/>
          </a:stretch>
        </p:blipFill>
        <p:spPr>
          <a:xfrm>
            <a:off x="1076779" y="2110950"/>
            <a:ext cx="6576182" cy="676275"/>
          </a:xfrm>
          <a:prstGeom prst="rect">
            <a:avLst/>
          </a:prstGeom>
          <a:noFill/>
          <a:ln>
            <a:noFill/>
          </a:ln>
        </p:spPr>
      </p:pic>
    </p:spTree>
    <p:extLst>
      <p:ext uri="{BB962C8B-B14F-4D97-AF65-F5344CB8AC3E}">
        <p14:creationId xmlns:p14="http://schemas.microsoft.com/office/powerpoint/2010/main" val="117113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202645-6AA3-4C4C-985F-B4DC1C9B2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3690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8;p23">
            <a:extLst>
              <a:ext uri="{FF2B5EF4-FFF2-40B4-BE49-F238E27FC236}">
                <a16:creationId xmlns:a16="http://schemas.microsoft.com/office/drawing/2014/main" id="{A821A761-E187-3F2B-1FCB-1A29B25F56B1}"/>
              </a:ext>
            </a:extLst>
          </p:cNvPr>
          <p:cNvSpPr txBox="1">
            <a:spLocks/>
          </p:cNvSpPr>
          <p:nvPr/>
        </p:nvSpPr>
        <p:spPr>
          <a:xfrm>
            <a:off x="311300" y="500925"/>
            <a:ext cx="3704400" cy="20496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dirty="0">
                <a:solidFill>
                  <a:schemeClr val="bg1"/>
                </a:solidFill>
              </a:rPr>
              <a:t>Computation of SVMs Equation </a:t>
            </a:r>
          </a:p>
        </p:txBody>
      </p:sp>
      <p:sp>
        <p:nvSpPr>
          <p:cNvPr id="3" name="Google Shape;179;p23">
            <a:extLst>
              <a:ext uri="{FF2B5EF4-FFF2-40B4-BE49-F238E27FC236}">
                <a16:creationId xmlns:a16="http://schemas.microsoft.com/office/drawing/2014/main" id="{9C65919E-20DA-AE6E-DA50-01A425577CF7}"/>
              </a:ext>
            </a:extLst>
          </p:cNvPr>
          <p:cNvSpPr txBox="1">
            <a:spLocks/>
          </p:cNvSpPr>
          <p:nvPr/>
        </p:nvSpPr>
        <p:spPr>
          <a:xfrm>
            <a:off x="311300" y="2517775"/>
            <a:ext cx="3954000" cy="760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700" b="1" dirty="0">
                <a:solidFill>
                  <a:schemeClr val="bg1"/>
                </a:solidFill>
              </a:rPr>
              <a:t>The Equation obtained can be further solved using Quadratic Programming</a:t>
            </a:r>
          </a:p>
          <a:p>
            <a:pPr marL="457200" indent="0">
              <a:spcBef>
                <a:spcPts val="1600"/>
              </a:spcBef>
              <a:spcAft>
                <a:spcPts val="1600"/>
              </a:spcAft>
              <a:buFont typeface="Arial" panose="020B0604020202020204" pitchFamily="34" charset="0"/>
              <a:buNone/>
            </a:pPr>
            <a:endParaRPr lang="en-US" sz="1700" b="1" dirty="0">
              <a:solidFill>
                <a:schemeClr val="bg1"/>
              </a:solidFill>
            </a:endParaRPr>
          </a:p>
        </p:txBody>
      </p:sp>
      <p:sp>
        <p:nvSpPr>
          <p:cNvPr id="4" name="Google Shape;180;p23">
            <a:extLst>
              <a:ext uri="{FF2B5EF4-FFF2-40B4-BE49-F238E27FC236}">
                <a16:creationId xmlns:a16="http://schemas.microsoft.com/office/drawing/2014/main" id="{ABAE87DD-8338-725B-1796-031FD62AD857}"/>
              </a:ext>
            </a:extLst>
          </p:cNvPr>
          <p:cNvSpPr txBox="1">
            <a:spLocks/>
          </p:cNvSpPr>
          <p:nvPr/>
        </p:nvSpPr>
        <p:spPr>
          <a:xfrm>
            <a:off x="311300" y="3579725"/>
            <a:ext cx="3704400" cy="9267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solidFill>
                  <a:schemeClr val="bg1"/>
                </a:solidFill>
              </a:rPr>
              <a:t>For more reference: </a:t>
            </a:r>
            <a:r>
              <a:rPr lang="en-US" sz="1100" u="sng">
                <a:solidFill>
                  <a:schemeClr val="bg1"/>
                </a:solidFill>
                <a:latin typeface="Arial"/>
                <a:ea typeface="Arial"/>
                <a:cs typeface="Arial"/>
                <a:sym typeface="Arial"/>
                <a:hlinkClick r:id="rId2">
                  <a:extLst>
                    <a:ext uri="{A12FA001-AC4F-418D-AE19-62706E023703}">
                      <ahyp:hlinkClr xmlns:ahyp="http://schemas.microsoft.com/office/drawing/2018/hyperlinkcolor" val="tx"/>
                    </a:ext>
                  </a:extLst>
                </a:hlinkClick>
              </a:rPr>
              <a:t>https://en.wikipedia.org/wiki/Quadratic_programming</a:t>
            </a:r>
            <a:endParaRPr lang="en-US">
              <a:solidFill>
                <a:schemeClr val="bg1"/>
              </a:solidFill>
            </a:endParaRPr>
          </a:p>
        </p:txBody>
      </p:sp>
      <p:sp>
        <p:nvSpPr>
          <p:cNvPr id="5" name="Google Shape;181;p23">
            <a:extLst>
              <a:ext uri="{FF2B5EF4-FFF2-40B4-BE49-F238E27FC236}">
                <a16:creationId xmlns:a16="http://schemas.microsoft.com/office/drawing/2014/main" id="{8CADAFF2-C02E-6854-2D3D-448CAC1C566A}"/>
              </a:ext>
            </a:extLst>
          </p:cNvPr>
          <p:cNvSpPr txBox="1"/>
          <p:nvPr/>
        </p:nvSpPr>
        <p:spPr>
          <a:xfrm>
            <a:off x="5003825" y="3645600"/>
            <a:ext cx="3704400" cy="14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bg1"/>
                </a:solidFill>
                <a:latin typeface="Roboto"/>
                <a:ea typeface="Roboto"/>
                <a:cs typeface="Roboto"/>
                <a:sym typeface="Roboto"/>
              </a:rPr>
              <a:t>Why QP? </a:t>
            </a:r>
            <a:endParaRPr sz="1500">
              <a:solidFill>
                <a:schemeClr val="bg1"/>
              </a:solidFill>
              <a:latin typeface="Roboto"/>
              <a:ea typeface="Roboto"/>
              <a:cs typeface="Roboto"/>
              <a:sym typeface="Roboto"/>
            </a:endParaRPr>
          </a:p>
          <a:p>
            <a:pPr marL="0" lvl="0" indent="0" algn="l" rtl="0">
              <a:spcBef>
                <a:spcPts val="0"/>
              </a:spcBef>
              <a:spcAft>
                <a:spcPts val="0"/>
              </a:spcAft>
              <a:buNone/>
            </a:pPr>
            <a:r>
              <a:rPr lang="en" sz="1500">
                <a:solidFill>
                  <a:schemeClr val="bg1"/>
                </a:solidFill>
                <a:latin typeface="Roboto"/>
                <a:ea typeface="Roboto"/>
                <a:cs typeface="Roboto"/>
                <a:sym typeface="Roboto"/>
              </a:rPr>
              <a:t>Hint: The equation for L is quadratic wrt to x and the constraints on x is linear. </a:t>
            </a:r>
            <a:endParaRPr sz="1500">
              <a:solidFill>
                <a:schemeClr val="bg1"/>
              </a:solidFill>
              <a:latin typeface="Roboto"/>
              <a:ea typeface="Roboto"/>
              <a:cs typeface="Roboto"/>
              <a:sym typeface="Roboto"/>
            </a:endParaRPr>
          </a:p>
          <a:p>
            <a:pPr marL="0" lvl="0" indent="0" algn="l" rtl="0">
              <a:spcBef>
                <a:spcPts val="0"/>
              </a:spcBef>
              <a:spcAft>
                <a:spcPts val="0"/>
              </a:spcAft>
              <a:buNone/>
            </a:pPr>
            <a:endParaRPr>
              <a:solidFill>
                <a:schemeClr val="bg1"/>
              </a:solidFill>
              <a:latin typeface="Roboto"/>
              <a:ea typeface="Roboto"/>
              <a:cs typeface="Roboto"/>
              <a:sym typeface="Roboto"/>
            </a:endParaRPr>
          </a:p>
          <a:p>
            <a:pPr marL="0" lvl="0" indent="0" algn="l" rtl="0">
              <a:spcBef>
                <a:spcPts val="0"/>
              </a:spcBef>
              <a:spcAft>
                <a:spcPts val="0"/>
              </a:spcAft>
              <a:buNone/>
            </a:pPr>
            <a:r>
              <a:rPr lang="en" sz="1700" b="1">
                <a:solidFill>
                  <a:schemeClr val="bg1"/>
                </a:solidFill>
                <a:latin typeface="Roboto"/>
                <a:ea typeface="Roboto"/>
                <a:cs typeface="Roboto"/>
                <a:sym typeface="Roboto"/>
              </a:rPr>
              <a:t>Isn’t it a perfect recipe? </a:t>
            </a:r>
            <a:endParaRPr sz="1700" b="1">
              <a:solidFill>
                <a:schemeClr val="bg1"/>
              </a:solidFill>
              <a:latin typeface="Roboto"/>
              <a:ea typeface="Roboto"/>
              <a:cs typeface="Roboto"/>
              <a:sym typeface="Roboto"/>
            </a:endParaRPr>
          </a:p>
        </p:txBody>
      </p:sp>
      <p:pic>
        <p:nvPicPr>
          <p:cNvPr id="6" name="Google Shape;182;p23">
            <a:extLst>
              <a:ext uri="{FF2B5EF4-FFF2-40B4-BE49-F238E27FC236}">
                <a16:creationId xmlns:a16="http://schemas.microsoft.com/office/drawing/2014/main" id="{C195EFB3-18E3-4964-7CD8-3A79E78CFBAA}"/>
              </a:ext>
            </a:extLst>
          </p:cNvPr>
          <p:cNvPicPr preferRelativeResize="0"/>
          <p:nvPr/>
        </p:nvPicPr>
        <p:blipFill>
          <a:blip r:embed="rId3">
            <a:alphaModFix/>
          </a:blip>
          <a:stretch>
            <a:fillRect/>
          </a:stretch>
        </p:blipFill>
        <p:spPr>
          <a:xfrm>
            <a:off x="4577525" y="0"/>
            <a:ext cx="4557000" cy="3645600"/>
          </a:xfrm>
          <a:prstGeom prst="rect">
            <a:avLst/>
          </a:prstGeom>
          <a:noFill/>
          <a:ln>
            <a:noFill/>
          </a:ln>
        </p:spPr>
      </p:pic>
    </p:spTree>
    <p:extLst>
      <p:ext uri="{BB962C8B-B14F-4D97-AF65-F5344CB8AC3E}">
        <p14:creationId xmlns:p14="http://schemas.microsoft.com/office/powerpoint/2010/main" val="4062400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9;p26">
            <a:extLst>
              <a:ext uri="{FF2B5EF4-FFF2-40B4-BE49-F238E27FC236}">
                <a16:creationId xmlns:a16="http://schemas.microsoft.com/office/drawing/2014/main" id="{3730E405-030A-CE55-A162-355D8EB16AD2}"/>
              </a:ext>
            </a:extLst>
          </p:cNvPr>
          <p:cNvSpPr txBox="1">
            <a:spLocks/>
          </p:cNvSpPr>
          <p:nvPr/>
        </p:nvSpPr>
        <p:spPr>
          <a:xfrm>
            <a:off x="311700" y="4521400"/>
            <a:ext cx="7979400" cy="4605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200" i="1">
                <a:solidFill>
                  <a:schemeClr val="bg1"/>
                </a:solidFill>
                <a:latin typeface="Comic Sans MS"/>
                <a:ea typeface="Comic Sans MS"/>
                <a:cs typeface="Comic Sans MS"/>
                <a:sym typeface="Comic Sans MS"/>
              </a:rPr>
              <a:t>You are now beginning to understand SVMs! Thanks  </a:t>
            </a:r>
          </a:p>
        </p:txBody>
      </p:sp>
      <p:sp>
        <p:nvSpPr>
          <p:cNvPr id="3" name="Google Shape;210;p26">
            <a:extLst>
              <a:ext uri="{FF2B5EF4-FFF2-40B4-BE49-F238E27FC236}">
                <a16:creationId xmlns:a16="http://schemas.microsoft.com/office/drawing/2014/main" id="{B5F5B35E-2203-092B-170C-9D54CE17B6E4}"/>
              </a:ext>
            </a:extLst>
          </p:cNvPr>
          <p:cNvSpPr txBox="1"/>
          <p:nvPr/>
        </p:nvSpPr>
        <p:spPr>
          <a:xfrm>
            <a:off x="743650" y="1660800"/>
            <a:ext cx="7362000" cy="2007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oboto"/>
              <a:buChar char="●"/>
            </a:pPr>
            <a:r>
              <a:rPr lang="en" sz="1500">
                <a:solidFill>
                  <a:schemeClr val="bg1"/>
                </a:solidFill>
                <a:latin typeface="Roboto"/>
                <a:ea typeface="Roboto"/>
                <a:cs typeface="Roboto"/>
                <a:sym typeface="Roboto"/>
              </a:rPr>
              <a:t>SVM is usually regarded as an efficient Machine Learning algorithms as it tries to find the best hyperplane</a:t>
            </a:r>
            <a:endParaRPr sz="1500">
              <a:solidFill>
                <a:schemeClr val="bg1"/>
              </a:solidFill>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solidFill>
                  <a:schemeClr val="bg1"/>
                </a:solidFill>
                <a:latin typeface="Roboto"/>
                <a:ea typeface="Roboto"/>
                <a:cs typeface="Roboto"/>
                <a:sym typeface="Roboto"/>
              </a:rPr>
              <a:t>Obviously the above is not true always ! It’s ML, you can’t always be accurate</a:t>
            </a:r>
            <a:endParaRPr sz="1500">
              <a:solidFill>
                <a:schemeClr val="bg1"/>
              </a:solidFill>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solidFill>
                  <a:schemeClr val="bg1"/>
                </a:solidFill>
                <a:latin typeface="Roboto"/>
                <a:ea typeface="Roboto"/>
                <a:cs typeface="Roboto"/>
                <a:sym typeface="Roboto"/>
              </a:rPr>
              <a:t>SVMs can always take n-features meaning the algorithm also works in n-dimension but we can’t demonstrate more than 3 dimensions due to human limitations</a:t>
            </a:r>
            <a:endParaRPr sz="1500">
              <a:solidFill>
                <a:schemeClr val="bg1"/>
              </a:solidFill>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solidFill>
                  <a:schemeClr val="bg1"/>
                </a:solidFill>
                <a:latin typeface="Roboto"/>
                <a:ea typeface="Roboto"/>
                <a:cs typeface="Roboto"/>
                <a:sym typeface="Roboto"/>
              </a:rPr>
              <a:t>The kernel functions can also be used in other Machine Learning Algorithms </a:t>
            </a:r>
            <a:endParaRPr sz="1500">
              <a:solidFill>
                <a:schemeClr val="bg1"/>
              </a:solidFill>
              <a:latin typeface="Roboto"/>
              <a:ea typeface="Roboto"/>
              <a:cs typeface="Roboto"/>
              <a:sym typeface="Roboto"/>
            </a:endParaRPr>
          </a:p>
        </p:txBody>
      </p:sp>
      <p:sp>
        <p:nvSpPr>
          <p:cNvPr id="4" name="Google Shape;211;p26">
            <a:extLst>
              <a:ext uri="{FF2B5EF4-FFF2-40B4-BE49-F238E27FC236}">
                <a16:creationId xmlns:a16="http://schemas.microsoft.com/office/drawing/2014/main" id="{10524DCF-196F-6B27-869A-0331B8017996}"/>
              </a:ext>
            </a:extLst>
          </p:cNvPr>
          <p:cNvSpPr/>
          <p:nvPr/>
        </p:nvSpPr>
        <p:spPr>
          <a:xfrm>
            <a:off x="476250" y="467608"/>
            <a:ext cx="4368711" cy="50136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bg1"/>
                </a:solidFill>
                <a:latin typeface="Times New Roman"/>
              </a:rPr>
              <a:t>Rock it SVMs !</a:t>
            </a:r>
          </a:p>
        </p:txBody>
      </p:sp>
    </p:spTree>
    <p:extLst>
      <p:ext uri="{BB962C8B-B14F-4D97-AF65-F5344CB8AC3E}">
        <p14:creationId xmlns:p14="http://schemas.microsoft.com/office/powerpoint/2010/main" val="342480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E0DF-500C-723A-57D0-AD2ED4901408}"/>
              </a:ext>
            </a:extLst>
          </p:cNvPr>
          <p:cNvSpPr txBox="1">
            <a:spLocks/>
          </p:cNvSpPr>
          <p:nvPr/>
        </p:nvSpPr>
        <p:spPr>
          <a:xfrm>
            <a:off x="1086643" y="38118"/>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w="3175" cmpd="sng">
                  <a:noFill/>
                </a:ln>
                <a:solidFill>
                  <a:schemeClr val="bg1"/>
                </a:solidFill>
                <a:effectLst/>
                <a:uLnTx/>
                <a:uFillTx/>
                <a:latin typeface="Corbel" panose="020B0503020204020204"/>
                <a:ea typeface="+mj-ea"/>
                <a:cs typeface="+mj-cs"/>
              </a:rPr>
              <a:t>What is Machine Learning?</a:t>
            </a:r>
          </a:p>
        </p:txBody>
      </p:sp>
      <p:sp>
        <p:nvSpPr>
          <p:cNvPr id="3" name="TextBox 2">
            <a:extLst>
              <a:ext uri="{FF2B5EF4-FFF2-40B4-BE49-F238E27FC236}">
                <a16:creationId xmlns:a16="http://schemas.microsoft.com/office/drawing/2014/main" id="{61D81838-81A7-722C-0EC8-58F009CCF033}"/>
              </a:ext>
            </a:extLst>
          </p:cNvPr>
          <p:cNvSpPr txBox="1"/>
          <p:nvPr/>
        </p:nvSpPr>
        <p:spPr>
          <a:xfrm>
            <a:off x="1488039" y="1457132"/>
            <a:ext cx="9215919" cy="3785652"/>
          </a:xfrm>
          <a:prstGeom prst="rect">
            <a:avLst/>
          </a:prstGeom>
          <a:noFill/>
        </p:spPr>
        <p:txBody>
          <a:bodyPr wrap="square" rtlCol="0">
            <a:spAutoFit/>
          </a:bodyPr>
          <a:lstStyle/>
          <a:p>
            <a:pPr marL="285750" indent="-285750" defTabSz="457200">
              <a:buFont typeface="Arial" panose="020B0604020202020204" pitchFamily="34" charset="0"/>
              <a:buChar char="•"/>
            </a:pPr>
            <a:r>
              <a:rPr lang="en-US" dirty="0">
                <a:solidFill>
                  <a:schemeClr val="bg1"/>
                </a:solidFill>
                <a:latin typeface="Corbel" panose="020B0503020204020204"/>
              </a:rPr>
              <a:t>Branch of Artificial Intelligence (AI)  that focuses on the use of data &amp; algorithms to imitate the way humans learn, gradually improving it’s accuracy.</a:t>
            </a: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marL="285750" indent="-285750" defTabSz="457200">
              <a:buFont typeface="Arial" panose="020B0604020202020204" pitchFamily="34" charset="0"/>
              <a:buChar char="•"/>
            </a:pPr>
            <a:r>
              <a:rPr lang="en-US" dirty="0">
                <a:solidFill>
                  <a:schemeClr val="bg1"/>
                </a:solidFill>
                <a:latin typeface="Corbel" panose="020B0503020204020204"/>
              </a:rPr>
              <a:t>Ability to perform tasks without explicit instructions and relying on patterns. </a:t>
            </a: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marL="285750" indent="-285750" defTabSz="457200">
              <a:buFont typeface="Arial" panose="020B0604020202020204" pitchFamily="34" charset="0"/>
              <a:buChar char="•"/>
            </a:pPr>
            <a:r>
              <a:rPr lang="en-US" dirty="0">
                <a:solidFill>
                  <a:schemeClr val="bg1"/>
                </a:solidFill>
                <a:latin typeface="Corbel" panose="020B0503020204020204"/>
              </a:rPr>
              <a:t>Can make predictions through pattern recognition.</a:t>
            </a: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defTabSz="457200"/>
            <a:endParaRPr lang="en-US" dirty="0">
              <a:solidFill>
                <a:schemeClr val="bg1"/>
              </a:solidFill>
              <a:latin typeface="Corbel" panose="020B0503020204020204"/>
            </a:endParaRPr>
          </a:p>
          <a:p>
            <a:pPr defTabSz="457200"/>
            <a:r>
              <a:rPr lang="en-US" sz="2400" b="1" u="sng" dirty="0">
                <a:solidFill>
                  <a:schemeClr val="bg1"/>
                </a:solidFill>
                <a:latin typeface="Corbel" panose="020B0503020204020204"/>
              </a:rPr>
              <a:t>Artificial Intelligence:</a:t>
            </a:r>
          </a:p>
          <a:p>
            <a:pPr defTabSz="457200"/>
            <a:endParaRPr lang="en-US" sz="1100" dirty="0">
              <a:solidFill>
                <a:schemeClr val="bg1"/>
              </a:solidFill>
              <a:latin typeface="Corbel" panose="020B0503020204020204"/>
            </a:endParaRPr>
          </a:p>
          <a:p>
            <a:pPr defTabSz="457200"/>
            <a:r>
              <a:rPr lang="en-US" dirty="0">
                <a:solidFill>
                  <a:schemeClr val="bg1"/>
                </a:solidFill>
                <a:latin typeface="Corbel" panose="020B0503020204020204"/>
              </a:rPr>
              <a:t>Development of smart systems and machines that can carry out tasks that typically require human intelligence.</a:t>
            </a:r>
          </a:p>
        </p:txBody>
      </p:sp>
      <p:sp>
        <p:nvSpPr>
          <p:cNvPr id="4" name="TextBox 3">
            <a:extLst>
              <a:ext uri="{FF2B5EF4-FFF2-40B4-BE49-F238E27FC236}">
                <a16:creationId xmlns:a16="http://schemas.microsoft.com/office/drawing/2014/main" id="{5F8A1749-EADC-96E0-6EC5-AFD6E02C0811}"/>
              </a:ext>
            </a:extLst>
          </p:cNvPr>
          <p:cNvSpPr txBox="1"/>
          <p:nvPr/>
        </p:nvSpPr>
        <p:spPr>
          <a:xfrm>
            <a:off x="1488040" y="1457132"/>
            <a:ext cx="9215919" cy="3785652"/>
          </a:xfrm>
          <a:prstGeom prst="rect">
            <a:avLst/>
          </a:prstGeom>
          <a:noFill/>
        </p:spPr>
        <p:txBody>
          <a:bodyPr wrap="square" rtlCol="0">
            <a:spAutoFit/>
          </a:bodyPr>
          <a:lstStyle/>
          <a:p>
            <a:pPr marL="285750" indent="-285750" defTabSz="457200">
              <a:buFont typeface="Arial" panose="020B0604020202020204" pitchFamily="34" charset="0"/>
              <a:buChar char="•"/>
            </a:pPr>
            <a:r>
              <a:rPr lang="en-US" dirty="0">
                <a:solidFill>
                  <a:schemeClr val="bg1"/>
                </a:solidFill>
                <a:latin typeface="Corbel" panose="020B0503020204020204"/>
              </a:rPr>
              <a:t>Branch of Artificial Intelligence (AI)  that focuses on the use of data &amp; algorithms to imitate the way humans learn, gradually improving it’s accuracy.</a:t>
            </a: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marL="285750" indent="-285750" defTabSz="457200">
              <a:buFont typeface="Arial" panose="020B0604020202020204" pitchFamily="34" charset="0"/>
              <a:buChar char="•"/>
            </a:pPr>
            <a:r>
              <a:rPr lang="en-US" dirty="0">
                <a:solidFill>
                  <a:schemeClr val="bg1"/>
                </a:solidFill>
                <a:latin typeface="Corbel" panose="020B0503020204020204"/>
              </a:rPr>
              <a:t>Ability to perform tasks without explicit instructions and relying on patterns. </a:t>
            </a: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marL="285750" indent="-285750" defTabSz="457200">
              <a:buFont typeface="Arial" panose="020B0604020202020204" pitchFamily="34" charset="0"/>
              <a:buChar char="•"/>
            </a:pPr>
            <a:r>
              <a:rPr lang="en-US" dirty="0">
                <a:solidFill>
                  <a:schemeClr val="bg1"/>
                </a:solidFill>
                <a:latin typeface="Corbel" panose="020B0503020204020204"/>
              </a:rPr>
              <a:t>Can make predictions through pattern recognition.</a:t>
            </a: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marL="285750" indent="-285750" defTabSz="457200">
              <a:buFont typeface="Arial" panose="020B0604020202020204" pitchFamily="34" charset="0"/>
              <a:buChar char="•"/>
            </a:pPr>
            <a:endParaRPr lang="en-US" dirty="0">
              <a:solidFill>
                <a:schemeClr val="bg1"/>
              </a:solidFill>
              <a:latin typeface="Corbel" panose="020B0503020204020204"/>
            </a:endParaRPr>
          </a:p>
          <a:p>
            <a:pPr defTabSz="457200"/>
            <a:endParaRPr lang="en-US" dirty="0">
              <a:solidFill>
                <a:schemeClr val="bg1"/>
              </a:solidFill>
              <a:latin typeface="Corbel" panose="020B0503020204020204"/>
            </a:endParaRPr>
          </a:p>
          <a:p>
            <a:pPr defTabSz="457200"/>
            <a:r>
              <a:rPr lang="en-US" sz="2400" b="1" u="sng" dirty="0">
                <a:solidFill>
                  <a:schemeClr val="bg1"/>
                </a:solidFill>
                <a:latin typeface="Corbel" panose="020B0503020204020204"/>
              </a:rPr>
              <a:t>Artificial Intelligence:</a:t>
            </a:r>
          </a:p>
          <a:p>
            <a:pPr defTabSz="457200"/>
            <a:endParaRPr lang="en-US" sz="1100" dirty="0">
              <a:solidFill>
                <a:schemeClr val="bg1"/>
              </a:solidFill>
              <a:latin typeface="Corbel" panose="020B0503020204020204"/>
            </a:endParaRPr>
          </a:p>
          <a:p>
            <a:pPr defTabSz="457200"/>
            <a:r>
              <a:rPr lang="en-US" dirty="0">
                <a:solidFill>
                  <a:schemeClr val="bg1"/>
                </a:solidFill>
                <a:latin typeface="Corbel" panose="020B0503020204020204"/>
              </a:rPr>
              <a:t>Development of smart systems and machines that can carry out tasks that typically require human intelligence.</a:t>
            </a:r>
          </a:p>
        </p:txBody>
      </p:sp>
    </p:spTree>
    <p:extLst>
      <p:ext uri="{BB962C8B-B14F-4D97-AF65-F5344CB8AC3E}">
        <p14:creationId xmlns:p14="http://schemas.microsoft.com/office/powerpoint/2010/main" val="256454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r="2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09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75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2446</Words>
  <Application>Microsoft Office PowerPoint</Application>
  <PresentationFormat>Widescreen</PresentationFormat>
  <Paragraphs>345</Paragraphs>
  <Slides>61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vt:lpstr>
      <vt:lpstr>Calibri</vt:lpstr>
      <vt:lpstr>Calibri Light</vt:lpstr>
      <vt:lpstr>Comic Sans MS</vt:lpstr>
      <vt:lpstr>Corbel</vt:lpstr>
      <vt:lpstr>IBM Plex Sans</vt:lpstr>
      <vt:lpstr>Lato</vt:lpstr>
      <vt:lpstr>Raleway</vt:lpstr>
      <vt:lpstr>Roboto</vt:lpstr>
      <vt:lpstr>Times New Roman</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16010420081_FY_Varma Shubham Anil</cp:lastModifiedBy>
  <cp:revision>165</cp:revision>
  <dcterms:created xsi:type="dcterms:W3CDTF">2022-05-07T22:40:50Z</dcterms:created>
  <dcterms:modified xsi:type="dcterms:W3CDTF">2022-07-30T12:46:24Z</dcterms:modified>
</cp:coreProperties>
</file>